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59" r:id="rId5"/>
    <p:sldId id="266" r:id="rId6"/>
    <p:sldId id="260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abus\Desktop\IEM%20update-9.5.2023%20sk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abus\Desktop\IEM%20update-9.5.2023%20sk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abus\Desktop\IEM%20update-9.5.2023%20sk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abus\Desktop\IEM%20update-9.5.2023%20sk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abus\Desktop\IEM%20update-9.5.2023%20sk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abus\Desktop\IEM%20update-9.5.2023%20sk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abus\Desktop\IEM%20update-9.5.2023%20sk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abus\Desktop\IEM%20update-9.5.2023%20sk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abus\Desktop\IEM%20update-9.5.2023%20s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abus\Desktop\IEM%20update-9.5.2023%20sk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abus\Desktop\IEM%20update-9.5.2023%20sk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abus\Desktop\IEM%20update-9.5.2023%20sk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abus\Desktop\IEM%20update-9.5.2023%20sk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abus\Desktop\IEM%20update-9.5.2023%20sk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abus\Desktop\IEM%20update-9.5.2023%20sk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kiyabus\Desktop\IEM%20update-9.5.2023%20sk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>
                <a:effectLst/>
              </a:rPr>
              <a:t>Degrees and Certificates</a:t>
            </a:r>
            <a:r>
              <a:rPr lang="en-US" sz="1400" baseline="0">
                <a:effectLst/>
              </a:rPr>
              <a:t> Earned</a:t>
            </a:r>
            <a:r>
              <a:rPr lang="en-US" sz="1400">
                <a:effectLst/>
              </a:rPr>
              <a:t> by Fiscal Year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4"/>
          <c:order val="0"/>
          <c:tx>
            <c:strRef>
              <c:f>'Degrees and Certificates Earned'!$F$2</c:f>
              <c:strCache>
                <c:ptCount val="1"/>
                <c:pt idx="0">
                  <c:v>All Students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'Degrees and Certificates Earned'!$F$3:$F$10</c:f>
              <c:numCache>
                <c:formatCode>General</c:formatCode>
                <c:ptCount val="8"/>
                <c:pt idx="0">
                  <c:v>1383</c:v>
                </c:pt>
                <c:pt idx="1">
                  <c:v>1356</c:v>
                </c:pt>
                <c:pt idx="2">
                  <c:v>1276</c:v>
                </c:pt>
                <c:pt idx="3">
                  <c:v>1212</c:v>
                </c:pt>
                <c:pt idx="4">
                  <c:v>1100</c:v>
                </c:pt>
                <c:pt idx="5">
                  <c:v>1084</c:v>
                </c:pt>
                <c:pt idx="6">
                  <c:v>943</c:v>
                </c:pt>
                <c:pt idx="7">
                  <c:v>755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90-434F-8DF9-41ADF00F6051}"/>
            </c:ext>
          </c:extLst>
        </c:ser>
        <c:ser>
          <c:idx val="0"/>
          <c:order val="1"/>
          <c:tx>
            <c:v>Filipino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'Degrees and Certificates Earned'!$A$3:$A$10</c:f>
              <c:strCache>
                <c:ptCount val="8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</c:strCache>
            </c:strRef>
          </c:cat>
          <c:val>
            <c:numRef>
              <c:f>'Degrees and Certificates Earned'!$B$3:$B$10</c:f>
              <c:numCache>
                <c:formatCode>General</c:formatCode>
                <c:ptCount val="8"/>
                <c:pt idx="0">
                  <c:v>191</c:v>
                </c:pt>
                <c:pt idx="1">
                  <c:v>174</c:v>
                </c:pt>
                <c:pt idx="2">
                  <c:v>204</c:v>
                </c:pt>
                <c:pt idx="3">
                  <c:v>185</c:v>
                </c:pt>
                <c:pt idx="4">
                  <c:v>144</c:v>
                </c:pt>
                <c:pt idx="5">
                  <c:v>188</c:v>
                </c:pt>
                <c:pt idx="6">
                  <c:v>114</c:v>
                </c:pt>
                <c:pt idx="7">
                  <c:v>133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90-434F-8DF9-41ADF00F6051}"/>
            </c:ext>
          </c:extLst>
        </c:ser>
        <c:ser>
          <c:idx val="1"/>
          <c:order val="2"/>
          <c:tx>
            <c:v>Native Hawaiian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'Degrees and Certificates Earned'!$A$3:$A$10</c:f>
              <c:strCache>
                <c:ptCount val="8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</c:strCache>
            </c:strRef>
          </c:cat>
          <c:val>
            <c:numRef>
              <c:f>'Degrees and Certificates Earned'!$C$3:$C$10</c:f>
              <c:numCache>
                <c:formatCode>General</c:formatCode>
                <c:ptCount val="8"/>
                <c:pt idx="0">
                  <c:v>191</c:v>
                </c:pt>
                <c:pt idx="1">
                  <c:v>186</c:v>
                </c:pt>
                <c:pt idx="2">
                  <c:v>163</c:v>
                </c:pt>
                <c:pt idx="3">
                  <c:v>172</c:v>
                </c:pt>
                <c:pt idx="4">
                  <c:v>146</c:v>
                </c:pt>
                <c:pt idx="5">
                  <c:v>160</c:v>
                </c:pt>
                <c:pt idx="6">
                  <c:v>146</c:v>
                </c:pt>
                <c:pt idx="7">
                  <c:v>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490-434F-8DF9-41ADF00F6051}"/>
            </c:ext>
          </c:extLst>
        </c:ser>
        <c:ser>
          <c:idx val="2"/>
          <c:order val="3"/>
          <c:tx>
            <c:v>Pacific Islander</c:v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'Degrees and Certificates Earned'!$A$3:$A$10</c:f>
              <c:strCache>
                <c:ptCount val="8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</c:strCache>
            </c:strRef>
          </c:cat>
          <c:val>
            <c:numRef>
              <c:f>'Degrees and Certificates Earned'!$D$3:$D$10</c:f>
              <c:numCache>
                <c:formatCode>General</c:formatCode>
                <c:ptCount val="8"/>
                <c:pt idx="0">
                  <c:v>19</c:v>
                </c:pt>
                <c:pt idx="1">
                  <c:v>10</c:v>
                </c:pt>
                <c:pt idx="2">
                  <c:v>16</c:v>
                </c:pt>
                <c:pt idx="3">
                  <c:v>22</c:v>
                </c:pt>
                <c:pt idx="4">
                  <c:v>12</c:v>
                </c:pt>
                <c:pt idx="5">
                  <c:v>18</c:v>
                </c:pt>
                <c:pt idx="6">
                  <c:v>16</c:v>
                </c:pt>
                <c:pt idx="7">
                  <c:v>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490-434F-8DF9-41ADF00F6051}"/>
            </c:ext>
          </c:extLst>
        </c:ser>
        <c:ser>
          <c:idx val="3"/>
          <c:order val="4"/>
          <c:tx>
            <c:v>Pell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'Degrees and Certificates Earned'!$A$3:$A$10</c:f>
              <c:strCache>
                <c:ptCount val="8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</c:strCache>
            </c:strRef>
          </c:cat>
          <c:val>
            <c:numRef>
              <c:f>'Degrees and Certificates Earned'!$E$3:$E$10</c:f>
              <c:numCache>
                <c:formatCode>General</c:formatCode>
                <c:ptCount val="8"/>
                <c:pt idx="0">
                  <c:v>529</c:v>
                </c:pt>
                <c:pt idx="1">
                  <c:v>489</c:v>
                </c:pt>
                <c:pt idx="2">
                  <c:v>453</c:v>
                </c:pt>
                <c:pt idx="3">
                  <c:v>426</c:v>
                </c:pt>
                <c:pt idx="4">
                  <c:v>382</c:v>
                </c:pt>
                <c:pt idx="5">
                  <c:v>398</c:v>
                </c:pt>
                <c:pt idx="6">
                  <c:v>333</c:v>
                </c:pt>
                <c:pt idx="7">
                  <c:v>277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490-434F-8DF9-41ADF00F60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465555840"/>
        <c:axId val="1456944128"/>
      </c:lineChart>
      <c:catAx>
        <c:axId val="14655558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Fiscal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6944128"/>
        <c:crosses val="autoZero"/>
        <c:auto val="1"/>
        <c:lblAlgn val="ctr"/>
        <c:lblOffset val="100"/>
        <c:noMultiLvlLbl val="0"/>
      </c:catAx>
      <c:valAx>
        <c:axId val="14569441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aseline="0">
                    <a:solidFill>
                      <a:schemeClr val="tx1"/>
                    </a:solidFill>
                  </a:rPr>
                  <a:t>Degrees and Certificates Earned</a:t>
                </a:r>
                <a:endParaRPr lang="en-US">
                  <a:solidFill>
                    <a:schemeClr val="tx1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65555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%</a:t>
            </a:r>
            <a:r>
              <a:rPr lang="en-US" baseline="0"/>
              <a:t> of All Fall Semester Course Completions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807962204107489"/>
          <c:y val="0.12762148808785193"/>
          <c:w val="0.66620513767768741"/>
          <c:h val="0.71959295983839333"/>
        </c:manualLayout>
      </c:layout>
      <c:lineChart>
        <c:grouping val="standard"/>
        <c:varyColors val="0"/>
        <c:ser>
          <c:idx val="4"/>
          <c:order val="0"/>
          <c:tx>
            <c:strRef>
              <c:f>'Fall Course Completion'!$AC$8:$AH$8</c:f>
              <c:strCache>
                <c:ptCount val="1"/>
                <c:pt idx="0">
                  <c:v>All Students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'Fall Course Completion'!$D$10:$D$17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'Fall Course Completion'!$AE$10:$AE$17</c:f>
              <c:numCache>
                <c:formatCode>0.0%</c:formatCode>
                <c:ptCount val="8"/>
                <c:pt idx="0">
                  <c:v>0.73699999999999999</c:v>
                </c:pt>
                <c:pt idx="1">
                  <c:v>0.72199999999999998</c:v>
                </c:pt>
                <c:pt idx="2">
                  <c:v>0.71799999999999997</c:v>
                </c:pt>
                <c:pt idx="3">
                  <c:v>0.74209999999999998</c:v>
                </c:pt>
                <c:pt idx="4">
                  <c:v>0.76400000000000001</c:v>
                </c:pt>
                <c:pt idx="5">
                  <c:v>0.74619999999999997</c:v>
                </c:pt>
                <c:pt idx="6">
                  <c:v>0.75470000000000004</c:v>
                </c:pt>
                <c:pt idx="7" formatCode="0.00%">
                  <c:v>0.74229999999999996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E1-4233-B696-301422F6A816}"/>
            </c:ext>
          </c:extLst>
        </c:ser>
        <c:ser>
          <c:idx val="0"/>
          <c:order val="1"/>
          <c:tx>
            <c:strRef>
              <c:f>'Fall Course Completion'!$E$8:$I$8</c:f>
              <c:strCache>
                <c:ptCount val="1"/>
                <c:pt idx="0">
                  <c:v>Filipino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'Fall Course Completion'!$D$10:$D$17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'Fall Course Completion'!$G$10:$G$17</c:f>
              <c:numCache>
                <c:formatCode>0.0%</c:formatCode>
                <c:ptCount val="8"/>
                <c:pt idx="0">
                  <c:v>0.75800000000000001</c:v>
                </c:pt>
                <c:pt idx="1">
                  <c:v>0.74399999999999999</c:v>
                </c:pt>
                <c:pt idx="2">
                  <c:v>0.73399999999999999</c:v>
                </c:pt>
                <c:pt idx="3">
                  <c:v>0.74379999999999991</c:v>
                </c:pt>
                <c:pt idx="4">
                  <c:v>0.79150000000000009</c:v>
                </c:pt>
                <c:pt idx="5">
                  <c:v>0.75190000000000001</c:v>
                </c:pt>
                <c:pt idx="6">
                  <c:v>0.77339999999999998</c:v>
                </c:pt>
                <c:pt idx="7" formatCode="0.00%">
                  <c:v>0.75229999999999997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E1-4233-B696-301422F6A816}"/>
            </c:ext>
          </c:extLst>
        </c:ser>
        <c:ser>
          <c:idx val="1"/>
          <c:order val="2"/>
          <c:tx>
            <c:strRef>
              <c:f>'Fall Course Completion'!$K$8:$P$8</c:f>
              <c:strCache>
                <c:ptCount val="1"/>
                <c:pt idx="0">
                  <c:v>Native Hawaiian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'Fall Course Completion'!$D$10:$D$17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'Fall Course Completion'!$M$10:$M$17</c:f>
              <c:numCache>
                <c:formatCode>0.0%</c:formatCode>
                <c:ptCount val="8"/>
                <c:pt idx="0">
                  <c:v>0.65400000000000003</c:v>
                </c:pt>
                <c:pt idx="1">
                  <c:v>0.628</c:v>
                </c:pt>
                <c:pt idx="2">
                  <c:v>0.64100000000000001</c:v>
                </c:pt>
                <c:pt idx="3">
                  <c:v>0.68480000000000008</c:v>
                </c:pt>
                <c:pt idx="4">
                  <c:v>0.72430000000000005</c:v>
                </c:pt>
                <c:pt idx="5">
                  <c:v>0.71199999999999997</c:v>
                </c:pt>
                <c:pt idx="6">
                  <c:v>0.69710000000000005</c:v>
                </c:pt>
                <c:pt idx="7" formatCode="0.00%">
                  <c:v>0.67300000000000004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DE1-4233-B696-301422F6A816}"/>
            </c:ext>
          </c:extLst>
        </c:ser>
        <c:ser>
          <c:idx val="2"/>
          <c:order val="3"/>
          <c:tx>
            <c:strRef>
              <c:f>'Fall Course Completion'!$Q$8:$V$8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'Fall Course Completion'!$D$10:$D$17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'Fall Course Completion'!$S$10:$S$17</c:f>
              <c:numCache>
                <c:formatCode>0.0%</c:formatCode>
                <c:ptCount val="8"/>
                <c:pt idx="0">
                  <c:v>0.57899999999999996</c:v>
                </c:pt>
                <c:pt idx="1">
                  <c:v>0.54100000000000004</c:v>
                </c:pt>
                <c:pt idx="2">
                  <c:v>0.498</c:v>
                </c:pt>
                <c:pt idx="3">
                  <c:v>0.48980000000000001</c:v>
                </c:pt>
                <c:pt idx="4">
                  <c:v>0.55959999999999999</c:v>
                </c:pt>
                <c:pt idx="5">
                  <c:v>0.48010000000000003</c:v>
                </c:pt>
                <c:pt idx="6">
                  <c:v>0.53610000000000002</c:v>
                </c:pt>
                <c:pt idx="7" formatCode="0.00%">
                  <c:v>0.52339999999999998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DE1-4233-B696-301422F6A816}"/>
            </c:ext>
          </c:extLst>
        </c:ser>
        <c:ser>
          <c:idx val="3"/>
          <c:order val="4"/>
          <c:tx>
            <c:strRef>
              <c:f>'Fall Course Completion'!$W$8:$AB$8</c:f>
              <c:strCache>
                <c:ptCount val="1"/>
                <c:pt idx="0">
                  <c:v>Pell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'Fall Course Completion'!$D$10:$D$17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'Fall Course Completion'!$Y$10:$Y$17</c:f>
              <c:numCache>
                <c:formatCode>0.0%</c:formatCode>
                <c:ptCount val="8"/>
                <c:pt idx="0">
                  <c:v>0.754</c:v>
                </c:pt>
                <c:pt idx="1">
                  <c:v>0.72599999999999998</c:v>
                </c:pt>
                <c:pt idx="2">
                  <c:v>0.73499999999999999</c:v>
                </c:pt>
                <c:pt idx="3">
                  <c:v>0.73170000000000002</c:v>
                </c:pt>
                <c:pt idx="4">
                  <c:v>0.76629999999999998</c:v>
                </c:pt>
                <c:pt idx="5">
                  <c:v>0.73250000000000004</c:v>
                </c:pt>
                <c:pt idx="6">
                  <c:v>0.72370000000000001</c:v>
                </c:pt>
                <c:pt idx="7" formatCode="0.00%">
                  <c:v>0.69430000000000003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DE1-4233-B696-301422F6A8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9759119"/>
        <c:axId val="1165225791"/>
      </c:lineChart>
      <c:catAx>
        <c:axId val="96975911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Fall Term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5225791"/>
        <c:crosses val="autoZero"/>
        <c:auto val="1"/>
        <c:lblAlgn val="ctr"/>
        <c:lblOffset val="100"/>
        <c:noMultiLvlLbl val="0"/>
      </c:catAx>
      <c:valAx>
        <c:axId val="116522579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of Course Completions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97591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Count of College Level Fall Term</a:t>
            </a:r>
            <a:r>
              <a:rPr lang="en-US" baseline="0"/>
              <a:t> Course</a:t>
            </a:r>
            <a:r>
              <a:rPr lang="en-US"/>
              <a:t> Completions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4"/>
          <c:order val="0"/>
          <c:tx>
            <c:strRef>
              <c:f>'Fall Course Completion'!$AC$8:$AH$8</c:f>
              <c:strCache>
                <c:ptCount val="1"/>
                <c:pt idx="0">
                  <c:v>All Students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'Fall Course Completion'!$D$10:$D$17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'Fall Course Completion'!$AG$10:$AG$17</c:f>
              <c:numCache>
                <c:formatCode>General</c:formatCode>
                <c:ptCount val="8"/>
                <c:pt idx="0">
                  <c:v>14706</c:v>
                </c:pt>
                <c:pt idx="1">
                  <c:v>14139</c:v>
                </c:pt>
                <c:pt idx="2">
                  <c:v>13397</c:v>
                </c:pt>
                <c:pt idx="3">
                  <c:v>12771</c:v>
                </c:pt>
                <c:pt idx="4">
                  <c:v>12880</c:v>
                </c:pt>
                <c:pt idx="5">
                  <c:v>11366</c:v>
                </c:pt>
                <c:pt idx="6">
                  <c:v>10853</c:v>
                </c:pt>
                <c:pt idx="7">
                  <c:v>10854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11B-47BD-A476-038153489A91}"/>
            </c:ext>
          </c:extLst>
        </c:ser>
        <c:ser>
          <c:idx val="0"/>
          <c:order val="1"/>
          <c:tx>
            <c:strRef>
              <c:f>'Fall Course Completion'!$E$8:$I$8</c:f>
              <c:strCache>
                <c:ptCount val="1"/>
                <c:pt idx="0">
                  <c:v>Filipino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'Fall Course Completion'!$D$10:$D$17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'Fall Course Completion'!$I$10:$I$17</c:f>
              <c:numCache>
                <c:formatCode>General</c:formatCode>
                <c:ptCount val="8"/>
                <c:pt idx="0">
                  <c:v>2196</c:v>
                </c:pt>
                <c:pt idx="1">
                  <c:v>2079</c:v>
                </c:pt>
                <c:pt idx="2">
                  <c:v>2092</c:v>
                </c:pt>
                <c:pt idx="3">
                  <c:v>1990</c:v>
                </c:pt>
                <c:pt idx="4">
                  <c:v>2179</c:v>
                </c:pt>
                <c:pt idx="5">
                  <c:v>1791</c:v>
                </c:pt>
                <c:pt idx="6">
                  <c:v>1789</c:v>
                </c:pt>
                <c:pt idx="7">
                  <c:v>1801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11B-47BD-A476-038153489A91}"/>
            </c:ext>
          </c:extLst>
        </c:ser>
        <c:ser>
          <c:idx val="1"/>
          <c:order val="2"/>
          <c:tx>
            <c:strRef>
              <c:f>'Fall Course Completion'!$K$8:$P$8</c:f>
              <c:strCache>
                <c:ptCount val="1"/>
                <c:pt idx="0">
                  <c:v>Native Hawaiian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'Fall Course Completion'!$D$10:$D$17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'Fall Course Completion'!$O$10:$O$17</c:f>
              <c:numCache>
                <c:formatCode>General</c:formatCode>
                <c:ptCount val="8"/>
                <c:pt idx="0">
                  <c:v>2140</c:v>
                </c:pt>
                <c:pt idx="1">
                  <c:v>2135</c:v>
                </c:pt>
                <c:pt idx="2">
                  <c:v>2114</c:v>
                </c:pt>
                <c:pt idx="3">
                  <c:v>1974</c:v>
                </c:pt>
                <c:pt idx="4">
                  <c:v>2274</c:v>
                </c:pt>
                <c:pt idx="5">
                  <c:v>2132</c:v>
                </c:pt>
                <c:pt idx="6">
                  <c:v>1957</c:v>
                </c:pt>
                <c:pt idx="7">
                  <c:v>1800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11B-47BD-A476-038153489A91}"/>
            </c:ext>
          </c:extLst>
        </c:ser>
        <c:ser>
          <c:idx val="2"/>
          <c:order val="3"/>
          <c:tx>
            <c:strRef>
              <c:f>'Fall Course Completion'!$Q$8:$V$8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'Fall Course Completion'!$D$10:$D$17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'Fall Course Completion'!$U$10:$U$17</c:f>
              <c:numCache>
                <c:formatCode>General</c:formatCode>
                <c:ptCount val="8"/>
                <c:pt idx="0">
                  <c:v>228</c:v>
                </c:pt>
                <c:pt idx="1">
                  <c:v>237</c:v>
                </c:pt>
                <c:pt idx="2">
                  <c:v>222</c:v>
                </c:pt>
                <c:pt idx="3">
                  <c:v>205</c:v>
                </c:pt>
                <c:pt idx="4">
                  <c:v>220</c:v>
                </c:pt>
                <c:pt idx="5">
                  <c:v>176</c:v>
                </c:pt>
                <c:pt idx="6">
                  <c:v>219</c:v>
                </c:pt>
                <c:pt idx="7">
                  <c:v>277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11B-47BD-A476-038153489A91}"/>
            </c:ext>
          </c:extLst>
        </c:ser>
        <c:ser>
          <c:idx val="3"/>
          <c:order val="4"/>
          <c:tx>
            <c:strRef>
              <c:f>'Fall Course Completion'!$W$8:$AB$8</c:f>
              <c:strCache>
                <c:ptCount val="1"/>
                <c:pt idx="0">
                  <c:v>Pell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'Fall Course Completion'!$D$10:$D$17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'Fall Course Completion'!$AA$10:$AA$17</c:f>
              <c:numCache>
                <c:formatCode>General</c:formatCode>
                <c:ptCount val="8"/>
                <c:pt idx="0">
                  <c:v>3772</c:v>
                </c:pt>
                <c:pt idx="1">
                  <c:v>3664</c:v>
                </c:pt>
                <c:pt idx="2">
                  <c:v>3456</c:v>
                </c:pt>
                <c:pt idx="3">
                  <c:v>2656</c:v>
                </c:pt>
                <c:pt idx="4">
                  <c:v>2714</c:v>
                </c:pt>
                <c:pt idx="5">
                  <c:v>2334</c:v>
                </c:pt>
                <c:pt idx="6">
                  <c:v>2306</c:v>
                </c:pt>
                <c:pt idx="7">
                  <c:v>2510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11B-47BD-A476-038153489A9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7787423"/>
        <c:axId val="1137767471"/>
      </c:lineChart>
      <c:catAx>
        <c:axId val="113778742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Fall Term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7767471"/>
        <c:crosses val="autoZero"/>
        <c:auto val="1"/>
        <c:lblAlgn val="ctr"/>
        <c:lblOffset val="100"/>
        <c:noMultiLvlLbl val="0"/>
      </c:catAx>
      <c:valAx>
        <c:axId val="113776747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Count of College Level Course Completions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77874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%</a:t>
            </a:r>
            <a:r>
              <a:rPr lang="en-US" baseline="0"/>
              <a:t> of College Level Fall Term Course Completions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4"/>
          <c:order val="0"/>
          <c:tx>
            <c:strRef>
              <c:f>'Fall Course Completion'!$AC$8:$AH$8</c:f>
              <c:strCache>
                <c:ptCount val="1"/>
                <c:pt idx="0">
                  <c:v>All Students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cat>
            <c:numRef>
              <c:f>'Fall Course Completion'!$D$10:$D$17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'Fall Course Completion'!$AH$10:$AH$17</c:f>
              <c:numCache>
                <c:formatCode>0.0%</c:formatCode>
                <c:ptCount val="8"/>
                <c:pt idx="0" formatCode="0%">
                  <c:v>0.749</c:v>
                </c:pt>
                <c:pt idx="1">
                  <c:v>0.72599999999999998</c:v>
                </c:pt>
                <c:pt idx="2">
                  <c:v>0.72299999999999998</c:v>
                </c:pt>
                <c:pt idx="3">
                  <c:v>0.74429999999999996</c:v>
                </c:pt>
                <c:pt idx="4">
                  <c:v>0.76900000000000002</c:v>
                </c:pt>
                <c:pt idx="5">
                  <c:v>0.74919999999999998</c:v>
                </c:pt>
                <c:pt idx="6">
                  <c:v>0.75670000000000004</c:v>
                </c:pt>
                <c:pt idx="7" formatCode="0.00%">
                  <c:v>0.74129999999999996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33-4E52-B1C7-46B8B96760B1}"/>
            </c:ext>
          </c:extLst>
        </c:ser>
        <c:ser>
          <c:idx val="0"/>
          <c:order val="1"/>
          <c:tx>
            <c:strRef>
              <c:f>'Fall Course Completion'!$E$8:$I$8</c:f>
              <c:strCache>
                <c:ptCount val="1"/>
                <c:pt idx="0">
                  <c:v>Filipino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'Fall Course Completion'!$D$10:$D$17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'Fall Course Completion'!$J$10:$J$17</c:f>
              <c:numCache>
                <c:formatCode>0.0%</c:formatCode>
                <c:ptCount val="8"/>
                <c:pt idx="0">
                  <c:v>0.76100000000000001</c:v>
                </c:pt>
                <c:pt idx="1">
                  <c:v>0.751</c:v>
                </c:pt>
                <c:pt idx="2">
                  <c:v>0.74199999999999999</c:v>
                </c:pt>
                <c:pt idx="3">
                  <c:v>0.74919999999999998</c:v>
                </c:pt>
                <c:pt idx="4">
                  <c:v>0.79530000000000001</c:v>
                </c:pt>
                <c:pt idx="5">
                  <c:v>0.75439999999999996</c:v>
                </c:pt>
                <c:pt idx="6">
                  <c:v>0.77780000000000005</c:v>
                </c:pt>
                <c:pt idx="7" formatCode="0.00%">
                  <c:v>0.75360000000000005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D33-4E52-B1C7-46B8B96760B1}"/>
            </c:ext>
          </c:extLst>
        </c:ser>
        <c:ser>
          <c:idx val="1"/>
          <c:order val="2"/>
          <c:tx>
            <c:strRef>
              <c:f>'Fall Course Completion'!$K$8:$P$8</c:f>
              <c:strCache>
                <c:ptCount val="1"/>
                <c:pt idx="0">
                  <c:v>Native Hawaiian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'Fall Course Completion'!$D$10:$D$17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'Fall Course Completion'!$P$10:$P$17</c:f>
              <c:numCache>
                <c:formatCode>0.0%</c:formatCode>
                <c:ptCount val="8"/>
                <c:pt idx="0">
                  <c:v>0.65900000000000003</c:v>
                </c:pt>
                <c:pt idx="1">
                  <c:v>0.63600000000000001</c:v>
                </c:pt>
                <c:pt idx="2">
                  <c:v>0.64800000000000002</c:v>
                </c:pt>
                <c:pt idx="3">
                  <c:v>0.6905</c:v>
                </c:pt>
                <c:pt idx="4">
                  <c:v>0.73099999999999998</c:v>
                </c:pt>
                <c:pt idx="5">
                  <c:v>0.71589999999999998</c:v>
                </c:pt>
                <c:pt idx="6">
                  <c:v>0.70269999999999999</c:v>
                </c:pt>
                <c:pt idx="7" formatCode="0.00%">
                  <c:v>0.6734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D33-4E52-B1C7-46B8B96760B1}"/>
            </c:ext>
          </c:extLst>
        </c:ser>
        <c:ser>
          <c:idx val="2"/>
          <c:order val="3"/>
          <c:tx>
            <c:strRef>
              <c:f>'Fall Course Completion'!$Q$8:$V$8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'Fall Course Completion'!$D$10:$D$17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'Fall Course Completion'!$V$10:$V$17</c:f>
              <c:numCache>
                <c:formatCode>0.0%</c:formatCode>
                <c:ptCount val="8"/>
                <c:pt idx="0" formatCode="0%">
                  <c:v>0.58199999999999996</c:v>
                </c:pt>
                <c:pt idx="1">
                  <c:v>0.55100000000000005</c:v>
                </c:pt>
                <c:pt idx="2">
                  <c:v>0.51500000000000001</c:v>
                </c:pt>
                <c:pt idx="3">
                  <c:v>0.51119999999999999</c:v>
                </c:pt>
                <c:pt idx="4">
                  <c:v>0.57440000000000002</c:v>
                </c:pt>
                <c:pt idx="5">
                  <c:v>0.48480000000000001</c:v>
                </c:pt>
                <c:pt idx="6">
                  <c:v>0.54479999999999995</c:v>
                </c:pt>
                <c:pt idx="7" formatCode="0.00%">
                  <c:v>0.52559999999999996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D33-4E52-B1C7-46B8B96760B1}"/>
            </c:ext>
          </c:extLst>
        </c:ser>
        <c:ser>
          <c:idx val="3"/>
          <c:order val="4"/>
          <c:tx>
            <c:strRef>
              <c:f>'Fall Course Completion'!$W$8:$AB$8</c:f>
              <c:strCache>
                <c:ptCount val="1"/>
                <c:pt idx="0">
                  <c:v>Pell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'Fall Course Completion'!$D$10:$D$17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'Fall Course Completion'!$AB$10:$AB$17</c:f>
              <c:numCache>
                <c:formatCode>0.0%</c:formatCode>
                <c:ptCount val="8"/>
                <c:pt idx="0">
                  <c:v>0.75600000000000001</c:v>
                </c:pt>
                <c:pt idx="1">
                  <c:v>0.73199999999999998</c:v>
                </c:pt>
                <c:pt idx="2">
                  <c:v>0.74199999999999999</c:v>
                </c:pt>
                <c:pt idx="3">
                  <c:v>0.73699999999999999</c:v>
                </c:pt>
                <c:pt idx="4">
                  <c:v>0.77390000000000003</c:v>
                </c:pt>
                <c:pt idx="5">
                  <c:v>0.7349</c:v>
                </c:pt>
                <c:pt idx="6">
                  <c:v>0.72789999999999999</c:v>
                </c:pt>
                <c:pt idx="7" formatCode="0.00%">
                  <c:v>0.69469999999999998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D33-4E52-B1C7-46B8B96760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3946607"/>
        <c:axId val="1054936159"/>
      </c:lineChart>
      <c:catAx>
        <c:axId val="117394660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Fall</a:t>
                </a:r>
                <a:r>
                  <a:rPr lang="en-US" baseline="0"/>
                  <a:t> Term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4936159"/>
        <c:crosses val="autoZero"/>
        <c:auto val="1"/>
        <c:lblAlgn val="ctr"/>
        <c:lblOffset val="100"/>
        <c:noMultiLvlLbl val="0"/>
      </c:catAx>
      <c:valAx>
        <c:axId val="1054936159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Percentage</a:t>
                </a:r>
                <a:r>
                  <a:rPr lang="en-US" baseline="0"/>
                  <a:t> of College Level Course Completions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39466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All Spring Term Course Completion Counts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4"/>
          <c:order val="0"/>
          <c:tx>
            <c:strRef>
              <c:f>'Spring Course Completions'!$AC$5:$AH$5</c:f>
              <c:strCache>
                <c:ptCount val="1"/>
                <c:pt idx="0">
                  <c:v>All Students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'Spring Course Completions'!$D$7:$D$13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'Spring Course Completions'!$AD$7:$AD$13</c:f>
              <c:numCache>
                <c:formatCode>General</c:formatCode>
                <c:ptCount val="7"/>
                <c:pt idx="0">
                  <c:v>14061</c:v>
                </c:pt>
                <c:pt idx="1">
                  <c:v>13581</c:v>
                </c:pt>
                <c:pt idx="2">
                  <c:v>12689</c:v>
                </c:pt>
                <c:pt idx="3">
                  <c:v>11874</c:v>
                </c:pt>
                <c:pt idx="4">
                  <c:v>11892</c:v>
                </c:pt>
                <c:pt idx="5">
                  <c:v>10450</c:v>
                </c:pt>
                <c:pt idx="6">
                  <c:v>10168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D4-4D1F-BEC2-7ED9F3DC81D4}"/>
            </c:ext>
          </c:extLst>
        </c:ser>
        <c:ser>
          <c:idx val="0"/>
          <c:order val="1"/>
          <c:tx>
            <c:strRef>
              <c:f>'Spring Course Completions'!$E$5:$I$5</c:f>
              <c:strCache>
                <c:ptCount val="1"/>
                <c:pt idx="0">
                  <c:v>Filipino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'Spring Course Completions'!$D$7:$D$13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'Spring Course Completions'!$F$7:$F$13</c:f>
              <c:numCache>
                <c:formatCode>General</c:formatCode>
                <c:ptCount val="7"/>
                <c:pt idx="0">
                  <c:v>1963</c:v>
                </c:pt>
                <c:pt idx="1">
                  <c:v>1964</c:v>
                </c:pt>
                <c:pt idx="2">
                  <c:v>1884</c:v>
                </c:pt>
                <c:pt idx="3">
                  <c:v>1727</c:v>
                </c:pt>
                <c:pt idx="4">
                  <c:v>1928</c:v>
                </c:pt>
                <c:pt idx="5">
                  <c:v>1606</c:v>
                </c:pt>
                <c:pt idx="6">
                  <c:v>1639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D4-4D1F-BEC2-7ED9F3DC81D4}"/>
            </c:ext>
          </c:extLst>
        </c:ser>
        <c:ser>
          <c:idx val="1"/>
          <c:order val="2"/>
          <c:tx>
            <c:strRef>
              <c:f>'Spring Course Completions'!$K$5:$P$5</c:f>
              <c:strCache>
                <c:ptCount val="1"/>
                <c:pt idx="0">
                  <c:v>Native Hawaiian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'Spring Course Completions'!$D$7:$D$13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'Spring Course Completions'!$L$7:$L$13</c:f>
              <c:numCache>
                <c:formatCode>General</c:formatCode>
                <c:ptCount val="7"/>
                <c:pt idx="0">
                  <c:v>1988</c:v>
                </c:pt>
                <c:pt idx="1">
                  <c:v>2033</c:v>
                </c:pt>
                <c:pt idx="2">
                  <c:v>1810</c:v>
                </c:pt>
                <c:pt idx="3">
                  <c:v>1832</c:v>
                </c:pt>
                <c:pt idx="4">
                  <c:v>2058</c:v>
                </c:pt>
                <c:pt idx="5">
                  <c:v>1849</c:v>
                </c:pt>
                <c:pt idx="6">
                  <c:v>1745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D4-4D1F-BEC2-7ED9F3DC81D4}"/>
            </c:ext>
          </c:extLst>
        </c:ser>
        <c:ser>
          <c:idx val="2"/>
          <c:order val="3"/>
          <c:tx>
            <c:strRef>
              <c:f>'Spring Course Completions'!$Q$5:$V$5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'Spring Course Completions'!$D$7:$D$13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'Spring Course Completions'!$R$7:$R$13</c:f>
              <c:numCache>
                <c:formatCode>General</c:formatCode>
                <c:ptCount val="7"/>
                <c:pt idx="0">
                  <c:v>231</c:v>
                </c:pt>
                <c:pt idx="1">
                  <c:v>262</c:v>
                </c:pt>
                <c:pt idx="2">
                  <c:v>200</c:v>
                </c:pt>
                <c:pt idx="3">
                  <c:v>201</c:v>
                </c:pt>
                <c:pt idx="4">
                  <c:v>194</c:v>
                </c:pt>
                <c:pt idx="5">
                  <c:v>200</c:v>
                </c:pt>
                <c:pt idx="6">
                  <c:v>210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8D4-4D1F-BEC2-7ED9F3DC81D4}"/>
            </c:ext>
          </c:extLst>
        </c:ser>
        <c:ser>
          <c:idx val="3"/>
          <c:order val="4"/>
          <c:tx>
            <c:strRef>
              <c:f>'Spring Course Completions'!$W$5:$AB$5</c:f>
              <c:strCache>
                <c:ptCount val="1"/>
                <c:pt idx="0">
                  <c:v>Pell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'Spring Course Completions'!$D$7:$D$13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'Spring Course Completions'!$X$7:$X$13</c:f>
              <c:numCache>
                <c:formatCode>General</c:formatCode>
                <c:ptCount val="7"/>
                <c:pt idx="0">
                  <c:v>3446</c:v>
                </c:pt>
                <c:pt idx="1">
                  <c:v>3419</c:v>
                </c:pt>
                <c:pt idx="2">
                  <c:v>3087</c:v>
                </c:pt>
                <c:pt idx="3">
                  <c:v>2621</c:v>
                </c:pt>
                <c:pt idx="4">
                  <c:v>2528</c:v>
                </c:pt>
                <c:pt idx="5">
                  <c:v>2059</c:v>
                </c:pt>
                <c:pt idx="6">
                  <c:v>1983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8D4-4D1F-BEC2-7ED9F3DC81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72031423"/>
        <c:axId val="1055418415"/>
      </c:lineChart>
      <c:catAx>
        <c:axId val="972031423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Spring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5418415"/>
        <c:crosses val="autoZero"/>
        <c:auto val="1"/>
        <c:lblAlgn val="ctr"/>
        <c:lblOffset val="100"/>
        <c:noMultiLvlLbl val="0"/>
      </c:catAx>
      <c:valAx>
        <c:axId val="105541841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All Course Completion Counts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20314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All Spring Term Course Completion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4"/>
          <c:order val="0"/>
          <c:tx>
            <c:strRef>
              <c:f>'Spring Course Completions'!$AC$5:$AH$5</c:f>
              <c:strCache>
                <c:ptCount val="1"/>
                <c:pt idx="0">
                  <c:v>All Students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'Spring Course Completions'!$D$7:$D$13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'Spring Course Completions'!$AE$7:$AE$13</c:f>
              <c:numCache>
                <c:formatCode>0.0%</c:formatCode>
                <c:ptCount val="7"/>
                <c:pt idx="0">
                  <c:v>0.74199999999999999</c:v>
                </c:pt>
                <c:pt idx="1">
                  <c:v>0.73099999999999998</c:v>
                </c:pt>
                <c:pt idx="2">
                  <c:v>0.73299999999999998</c:v>
                </c:pt>
                <c:pt idx="3">
                  <c:v>0.74450000000000005</c:v>
                </c:pt>
                <c:pt idx="4">
                  <c:v>0.78010000000000002</c:v>
                </c:pt>
                <c:pt idx="5">
                  <c:v>0.76870000000000005</c:v>
                </c:pt>
                <c:pt idx="6" formatCode="0.00%">
                  <c:v>0.77713237542036073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24A-49BE-B84B-C1FD837EAE18}"/>
            </c:ext>
          </c:extLst>
        </c:ser>
        <c:ser>
          <c:idx val="0"/>
          <c:order val="1"/>
          <c:tx>
            <c:strRef>
              <c:f>'Spring Course Completions'!$E$5:$I$5</c:f>
              <c:strCache>
                <c:ptCount val="1"/>
                <c:pt idx="0">
                  <c:v>Filipino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'Spring Course Completions'!$D$7:$D$13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'Spring Course Completions'!$G$7:$G$13</c:f>
              <c:numCache>
                <c:formatCode>0.0%</c:formatCode>
                <c:ptCount val="7"/>
                <c:pt idx="0">
                  <c:v>0.72899999999999998</c:v>
                </c:pt>
                <c:pt idx="1">
                  <c:v>0.73299999999999998</c:v>
                </c:pt>
                <c:pt idx="2">
                  <c:v>0.749</c:v>
                </c:pt>
                <c:pt idx="3">
                  <c:v>0.73459999999999992</c:v>
                </c:pt>
                <c:pt idx="4">
                  <c:v>0.79369999999999996</c:v>
                </c:pt>
                <c:pt idx="5">
                  <c:v>0.76619999999999999</c:v>
                </c:pt>
                <c:pt idx="6" formatCode="0.00%">
                  <c:v>0.79869999999999997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24A-49BE-B84B-C1FD837EAE18}"/>
            </c:ext>
          </c:extLst>
        </c:ser>
        <c:ser>
          <c:idx val="1"/>
          <c:order val="2"/>
          <c:tx>
            <c:strRef>
              <c:f>'Spring Course Completions'!$K$5:$P$5</c:f>
              <c:strCache>
                <c:ptCount val="1"/>
                <c:pt idx="0">
                  <c:v>Native Hawaiian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'Spring Course Completions'!$D$7:$D$13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'Spring Course Completions'!$M$7:$M$13</c:f>
              <c:numCache>
                <c:formatCode>0.0%</c:formatCode>
                <c:ptCount val="7"/>
                <c:pt idx="0">
                  <c:v>0.66300000000000003</c:v>
                </c:pt>
                <c:pt idx="1">
                  <c:v>0.65100000000000002</c:v>
                </c:pt>
                <c:pt idx="2">
                  <c:v>0.64100000000000001</c:v>
                </c:pt>
                <c:pt idx="3">
                  <c:v>0.69499999999999995</c:v>
                </c:pt>
                <c:pt idx="4">
                  <c:v>0.72440000000000004</c:v>
                </c:pt>
                <c:pt idx="5" formatCode="0.00%">
                  <c:v>0.72419999999999995</c:v>
                </c:pt>
                <c:pt idx="6" formatCode="0.00%">
                  <c:v>0.72650000000000003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24A-49BE-B84B-C1FD837EAE18}"/>
            </c:ext>
          </c:extLst>
        </c:ser>
        <c:ser>
          <c:idx val="2"/>
          <c:order val="3"/>
          <c:tx>
            <c:strRef>
              <c:f>'Spring Course Completions'!$Q$5:$V$5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'Spring Course Completions'!$D$7:$D$13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'Spring Course Completions'!$S$7:$S$13</c:f>
              <c:numCache>
                <c:formatCode>0.0%</c:formatCode>
                <c:ptCount val="7"/>
                <c:pt idx="0">
                  <c:v>0.629</c:v>
                </c:pt>
                <c:pt idx="1">
                  <c:v>0.60499999999999998</c:v>
                </c:pt>
                <c:pt idx="2">
                  <c:v>0.52100000000000002</c:v>
                </c:pt>
                <c:pt idx="3">
                  <c:v>0.55369999999999997</c:v>
                </c:pt>
                <c:pt idx="4">
                  <c:v>0.58430000000000004</c:v>
                </c:pt>
                <c:pt idx="5">
                  <c:v>0.59699999999999998</c:v>
                </c:pt>
                <c:pt idx="6" formatCode="0.00%">
                  <c:v>0.61580000000000001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24A-49BE-B84B-C1FD837EAE18}"/>
            </c:ext>
          </c:extLst>
        </c:ser>
        <c:ser>
          <c:idx val="3"/>
          <c:order val="4"/>
          <c:tx>
            <c:strRef>
              <c:f>'Spring Course Completions'!$W$5:$AB$5</c:f>
              <c:strCache>
                <c:ptCount val="1"/>
                <c:pt idx="0">
                  <c:v>Pell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'Spring Course Completions'!$D$7:$D$13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'Spring Course Completions'!$Y$7:$Y$13</c:f>
              <c:numCache>
                <c:formatCode>0.0%</c:formatCode>
                <c:ptCount val="7"/>
                <c:pt idx="0">
                  <c:v>0.73299999999999998</c:v>
                </c:pt>
                <c:pt idx="1">
                  <c:v>0.72199999999999998</c:v>
                </c:pt>
                <c:pt idx="2">
                  <c:v>0.72</c:v>
                </c:pt>
                <c:pt idx="3">
                  <c:v>0.74570000000000003</c:v>
                </c:pt>
                <c:pt idx="4">
                  <c:v>0.76890000000000003</c:v>
                </c:pt>
                <c:pt idx="5">
                  <c:v>0.7387999999999999</c:v>
                </c:pt>
                <c:pt idx="6" formatCode="0.00%">
                  <c:v>0.72529999999999994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24A-49BE-B84B-C1FD837EAE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42183999"/>
        <c:axId val="1135543215"/>
      </c:lineChart>
      <c:catAx>
        <c:axId val="1142183999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Spring Term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5543215"/>
        <c:crosses val="autoZero"/>
        <c:auto val="1"/>
        <c:lblAlgn val="ctr"/>
        <c:lblOffset val="100"/>
        <c:noMultiLvlLbl val="0"/>
      </c:catAx>
      <c:valAx>
        <c:axId val="113554321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All</a:t>
                </a:r>
                <a:r>
                  <a:rPr lang="en-US" baseline="0"/>
                  <a:t> Course Completion % 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218399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College</a:t>
            </a:r>
            <a:r>
              <a:rPr lang="en-US" baseline="0"/>
              <a:t> Level Spring Term Course Completion Counts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307547195618117"/>
          <c:y val="0.12962864096639651"/>
          <c:w val="0.66955965486149327"/>
          <c:h val="0.71518288904030725"/>
        </c:manualLayout>
      </c:layout>
      <c:lineChart>
        <c:grouping val="standard"/>
        <c:varyColors val="0"/>
        <c:ser>
          <c:idx val="4"/>
          <c:order val="0"/>
          <c:tx>
            <c:strRef>
              <c:f>'Spring Course Completions'!$AC$5:$AH$5</c:f>
              <c:strCache>
                <c:ptCount val="1"/>
                <c:pt idx="0">
                  <c:v>All Students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'Spring Course Completions'!$D$7:$D$13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'Spring Course Completions'!$AF$7:$AF$13</c:f>
              <c:numCache>
                <c:formatCode>General</c:formatCode>
                <c:ptCount val="7"/>
                <c:pt idx="0">
                  <c:v>18135</c:v>
                </c:pt>
                <c:pt idx="1">
                  <c:v>17925</c:v>
                </c:pt>
                <c:pt idx="2">
                  <c:v>16634</c:v>
                </c:pt>
                <c:pt idx="3">
                  <c:v>15341</c:v>
                </c:pt>
                <c:pt idx="4">
                  <c:v>14802</c:v>
                </c:pt>
                <c:pt idx="5">
                  <c:v>13286</c:v>
                </c:pt>
                <c:pt idx="6">
                  <c:v>12853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D3-4937-92A0-03B0A1D143FD}"/>
            </c:ext>
          </c:extLst>
        </c:ser>
        <c:ser>
          <c:idx val="0"/>
          <c:order val="1"/>
          <c:tx>
            <c:strRef>
              <c:f>'Spring Course Completions'!$E$5:$I$5</c:f>
              <c:strCache>
                <c:ptCount val="1"/>
                <c:pt idx="0">
                  <c:v>Filipino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'Spring Course Completions'!$D$7:$D$13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'Spring Course Completions'!$I$7:$I$13</c:f>
              <c:numCache>
                <c:formatCode>General</c:formatCode>
                <c:ptCount val="7"/>
                <c:pt idx="0">
                  <c:v>1895</c:v>
                </c:pt>
                <c:pt idx="1">
                  <c:v>1925</c:v>
                </c:pt>
                <c:pt idx="2">
                  <c:v>1849</c:v>
                </c:pt>
                <c:pt idx="3">
                  <c:v>1693</c:v>
                </c:pt>
                <c:pt idx="4">
                  <c:v>1907</c:v>
                </c:pt>
                <c:pt idx="5">
                  <c:v>1591</c:v>
                </c:pt>
                <c:pt idx="6">
                  <c:v>1631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D3-4937-92A0-03B0A1D143FD}"/>
            </c:ext>
          </c:extLst>
        </c:ser>
        <c:ser>
          <c:idx val="1"/>
          <c:order val="2"/>
          <c:tx>
            <c:strRef>
              <c:f>'Spring Course Completions'!$K$5:$P$5</c:f>
              <c:strCache>
                <c:ptCount val="1"/>
                <c:pt idx="0">
                  <c:v>Native Hawaiian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'Spring Course Completions'!$D$7:$D$13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'Spring Course Completions'!$O$7:$O$13</c:f>
              <c:numCache>
                <c:formatCode>General</c:formatCode>
                <c:ptCount val="7"/>
                <c:pt idx="0">
                  <c:v>1934</c:v>
                </c:pt>
                <c:pt idx="1">
                  <c:v>1994</c:v>
                </c:pt>
                <c:pt idx="2">
                  <c:v>1784</c:v>
                </c:pt>
                <c:pt idx="3">
                  <c:v>1801</c:v>
                </c:pt>
                <c:pt idx="4">
                  <c:v>2022</c:v>
                </c:pt>
                <c:pt idx="5">
                  <c:v>1842</c:v>
                </c:pt>
                <c:pt idx="6">
                  <c:v>1744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01D3-4937-92A0-03B0A1D143FD}"/>
            </c:ext>
          </c:extLst>
        </c:ser>
        <c:ser>
          <c:idx val="2"/>
          <c:order val="3"/>
          <c:tx>
            <c:strRef>
              <c:f>'Spring Course Completions'!$Q$5:$V$5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'Spring Course Completions'!$D$7:$D$13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'Spring Course Completions'!$U$7:$U$13</c:f>
              <c:numCache>
                <c:formatCode>General</c:formatCode>
                <c:ptCount val="7"/>
                <c:pt idx="0">
                  <c:v>216</c:v>
                </c:pt>
                <c:pt idx="1">
                  <c:v>248</c:v>
                </c:pt>
                <c:pt idx="2">
                  <c:v>191</c:v>
                </c:pt>
                <c:pt idx="3">
                  <c:v>187</c:v>
                </c:pt>
                <c:pt idx="4">
                  <c:v>180</c:v>
                </c:pt>
                <c:pt idx="5">
                  <c:v>197</c:v>
                </c:pt>
                <c:pt idx="6">
                  <c:v>208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1D3-4937-92A0-03B0A1D143FD}"/>
            </c:ext>
          </c:extLst>
        </c:ser>
        <c:ser>
          <c:idx val="3"/>
          <c:order val="4"/>
          <c:tx>
            <c:strRef>
              <c:f>'Spring Course Completions'!$W$5:$AB$5</c:f>
              <c:strCache>
                <c:ptCount val="1"/>
                <c:pt idx="0">
                  <c:v>Pell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'Spring Course Completions'!$D$7:$D$13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'Spring Course Completions'!$Z$7:$Z$13</c:f>
              <c:numCache>
                <c:formatCode>General</c:formatCode>
                <c:ptCount val="7"/>
                <c:pt idx="0">
                  <c:v>4498</c:v>
                </c:pt>
                <c:pt idx="1">
                  <c:v>4593</c:v>
                </c:pt>
                <c:pt idx="2">
                  <c:v>4132</c:v>
                </c:pt>
                <c:pt idx="3">
                  <c:v>3401</c:v>
                </c:pt>
                <c:pt idx="4">
                  <c:v>3172</c:v>
                </c:pt>
                <c:pt idx="5">
                  <c:v>2736</c:v>
                </c:pt>
                <c:pt idx="6">
                  <c:v>2699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1D3-4937-92A0-03B0A1D143F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3922607"/>
        <c:axId val="1054935327"/>
      </c:lineChart>
      <c:catAx>
        <c:axId val="117392260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Spring</a:t>
                </a:r>
                <a:r>
                  <a:rPr lang="en-US" baseline="0"/>
                  <a:t> Year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4935327"/>
        <c:crosses val="autoZero"/>
        <c:auto val="1"/>
        <c:lblAlgn val="ctr"/>
        <c:lblOffset val="100"/>
        <c:noMultiLvlLbl val="0"/>
      </c:catAx>
      <c:valAx>
        <c:axId val="105493532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College</a:t>
                </a:r>
                <a:r>
                  <a:rPr lang="en-US" baseline="0"/>
                  <a:t> Level Course Cmopletion Counts</a:t>
                </a:r>
              </a:p>
              <a:p>
                <a:pPr>
                  <a:defRPr/>
                </a:pP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3922607"/>
        <c:crosses val="autoZero"/>
        <c:crossBetween val="between"/>
        <c:majorUnit val="2000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College Level Spring Term Coures Completion %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4"/>
          <c:order val="0"/>
          <c:tx>
            <c:strRef>
              <c:f>'Spring Course Completions'!$AC$5:$AH$5</c:f>
              <c:strCache>
                <c:ptCount val="1"/>
                <c:pt idx="0">
                  <c:v>All Students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'Spring Course Completions'!$D$7:$D$13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'Spring Course Completions'!$AH$7:$AH$13</c:f>
              <c:numCache>
                <c:formatCode>0.0%</c:formatCode>
                <c:ptCount val="7"/>
                <c:pt idx="0" formatCode="0%">
                  <c:v>0.745</c:v>
                </c:pt>
                <c:pt idx="1">
                  <c:v>0.73399999999999999</c:v>
                </c:pt>
                <c:pt idx="2">
                  <c:v>0.73799999999999999</c:v>
                </c:pt>
                <c:pt idx="3">
                  <c:v>0.74539999999999995</c:v>
                </c:pt>
                <c:pt idx="4">
                  <c:v>0.7854000000000001</c:v>
                </c:pt>
                <c:pt idx="5">
                  <c:v>0.77129999999999999</c:v>
                </c:pt>
                <c:pt idx="6" formatCode="0.00%">
                  <c:v>0.77800000000000002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C28-4FCD-A173-2416A801C7D4}"/>
            </c:ext>
          </c:extLst>
        </c:ser>
        <c:ser>
          <c:idx val="0"/>
          <c:order val="1"/>
          <c:tx>
            <c:strRef>
              <c:f>'Spring Course Completions'!$E$5:$I$5</c:f>
              <c:strCache>
                <c:ptCount val="1"/>
                <c:pt idx="0">
                  <c:v>Filipino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'Spring Course Completions'!$D$7:$D$13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'Spring Course Completions'!$J$7:$J$13</c:f>
              <c:numCache>
                <c:formatCode>0.0%</c:formatCode>
                <c:ptCount val="7"/>
                <c:pt idx="0">
                  <c:v>0.73099999999999998</c:v>
                </c:pt>
                <c:pt idx="1">
                  <c:v>0.73699999999999999</c:v>
                </c:pt>
                <c:pt idx="2">
                  <c:v>0.755</c:v>
                </c:pt>
                <c:pt idx="3">
                  <c:v>0.73640000000000005</c:v>
                </c:pt>
                <c:pt idx="4">
                  <c:v>0.79759999999999998</c:v>
                </c:pt>
                <c:pt idx="5">
                  <c:v>0.76790000000000003</c:v>
                </c:pt>
                <c:pt idx="6" formatCode="0.00%">
                  <c:v>0.80069999999999997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C28-4FCD-A173-2416A801C7D4}"/>
            </c:ext>
          </c:extLst>
        </c:ser>
        <c:ser>
          <c:idx val="1"/>
          <c:order val="2"/>
          <c:tx>
            <c:strRef>
              <c:f>'Spring Course Completions'!$K$5:$P$5</c:f>
              <c:strCache>
                <c:ptCount val="1"/>
                <c:pt idx="0">
                  <c:v>Native Hawaiian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'Spring Course Completions'!$D$7:$D$13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'Spring Course Completions'!$P$7:$P$13</c:f>
              <c:numCache>
                <c:formatCode>0.0%</c:formatCode>
                <c:ptCount val="7"/>
                <c:pt idx="0">
                  <c:v>0.66900000000000004</c:v>
                </c:pt>
                <c:pt idx="1">
                  <c:v>0.65900000000000003</c:v>
                </c:pt>
                <c:pt idx="2">
                  <c:v>0.64900000000000002</c:v>
                </c:pt>
                <c:pt idx="3">
                  <c:v>0.6986</c:v>
                </c:pt>
                <c:pt idx="4">
                  <c:v>0.73209999999999997</c:v>
                </c:pt>
                <c:pt idx="5">
                  <c:v>0.7298</c:v>
                </c:pt>
                <c:pt idx="6" formatCode="0.00%">
                  <c:v>0.72760000000000002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C28-4FCD-A173-2416A801C7D4}"/>
            </c:ext>
          </c:extLst>
        </c:ser>
        <c:ser>
          <c:idx val="2"/>
          <c:order val="3"/>
          <c:tx>
            <c:strRef>
              <c:f>'Spring Course Completions'!$Q$5:$V$5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'Spring Course Completions'!$D$7:$D$13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'Spring Course Completions'!$V$7:$V$13</c:f>
              <c:numCache>
                <c:formatCode>0.00%</c:formatCode>
                <c:ptCount val="7"/>
                <c:pt idx="0" formatCode="0%">
                  <c:v>0.63700000000000001</c:v>
                </c:pt>
                <c:pt idx="1">
                  <c:v>0.60099999999999998</c:v>
                </c:pt>
                <c:pt idx="2">
                  <c:v>0.53200000000000003</c:v>
                </c:pt>
                <c:pt idx="3">
                  <c:v>0.56499999999999995</c:v>
                </c:pt>
                <c:pt idx="4">
                  <c:v>0.58819999999999995</c:v>
                </c:pt>
                <c:pt idx="5">
                  <c:v>0.60619999999999996</c:v>
                </c:pt>
                <c:pt idx="6">
                  <c:v>0.61539999999999995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C28-4FCD-A173-2416A801C7D4}"/>
            </c:ext>
          </c:extLst>
        </c:ser>
        <c:ser>
          <c:idx val="3"/>
          <c:order val="4"/>
          <c:tx>
            <c:strRef>
              <c:f>'Spring Course Completions'!$W$5:$AB$5</c:f>
              <c:strCache>
                <c:ptCount val="1"/>
                <c:pt idx="0">
                  <c:v>Pell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'Spring Course Completions'!$D$7:$D$13</c:f>
              <c:numCache>
                <c:formatCode>General</c:formatCode>
                <c:ptCount val="7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  <c:pt idx="4">
                  <c:v>2021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'Spring Course Completions'!$AB$7:$AB$13</c:f>
              <c:numCache>
                <c:formatCode>0.0%</c:formatCode>
                <c:ptCount val="7"/>
                <c:pt idx="0">
                  <c:v>0.73499999999999999</c:v>
                </c:pt>
                <c:pt idx="1">
                  <c:v>0.72599999999999998</c:v>
                </c:pt>
                <c:pt idx="2">
                  <c:v>0.72699999999999998</c:v>
                </c:pt>
                <c:pt idx="3">
                  <c:v>0.74890000000000001</c:v>
                </c:pt>
                <c:pt idx="4">
                  <c:v>0.7762</c:v>
                </c:pt>
                <c:pt idx="5">
                  <c:v>0.74160000000000004</c:v>
                </c:pt>
                <c:pt idx="6" formatCode="0.00%">
                  <c:v>0.72619999999999996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C28-4FCD-A173-2416A801C7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76907807"/>
        <c:axId val="1045419391"/>
      </c:lineChart>
      <c:catAx>
        <c:axId val="117690780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Spring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5419391"/>
        <c:crosses val="autoZero"/>
        <c:auto val="1"/>
        <c:lblAlgn val="ctr"/>
        <c:lblOffset val="100"/>
        <c:noMultiLvlLbl val="0"/>
      </c:catAx>
      <c:valAx>
        <c:axId val="1045419391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College</a:t>
                </a:r>
                <a:r>
                  <a:rPr lang="en-US" baseline="0"/>
                  <a:t> Level Course Completion %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769078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Degrees and Certificates of Achievement</a:t>
            </a:r>
            <a:r>
              <a:rPr lang="en-US" baseline="0"/>
              <a:t> Earned by Fall Kapi`olani Comunity College Cohorts Within Three Academic Years</a:t>
            </a:r>
          </a:p>
          <a:p>
            <a:pPr>
              <a:defRPr/>
            </a:pP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833404869922528"/>
          <c:y val="0.3272167216721672"/>
          <c:w val="0.61645023467993398"/>
          <c:h val="0.41578302712160981"/>
        </c:manualLayout>
      </c:layout>
      <c:lineChart>
        <c:grouping val="standard"/>
        <c:varyColors val="0"/>
        <c:ser>
          <c:idx val="0"/>
          <c:order val="0"/>
          <c:tx>
            <c:v>All Students</c:v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'Cohort Grad Rates'!$B$6:$B$12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'Cohort Grad Rates'!$P$6:$P$12</c:f>
              <c:numCache>
                <c:formatCode>General</c:formatCode>
                <c:ptCount val="7"/>
                <c:pt idx="0">
                  <c:v>202</c:v>
                </c:pt>
                <c:pt idx="1">
                  <c:v>226</c:v>
                </c:pt>
                <c:pt idx="2">
                  <c:v>205</c:v>
                </c:pt>
                <c:pt idx="3">
                  <c:v>227</c:v>
                </c:pt>
                <c:pt idx="4">
                  <c:v>198</c:v>
                </c:pt>
                <c:pt idx="5">
                  <c:v>154</c:v>
                </c:pt>
                <c:pt idx="6">
                  <c:v>131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21B-4087-99FC-FC3D7A0D2DA0}"/>
            </c:ext>
          </c:extLst>
        </c:ser>
        <c:ser>
          <c:idx val="1"/>
          <c:order val="1"/>
          <c:tx>
            <c:strRef>
              <c:f>'Cohort Grad Rates'!$C$4</c:f>
              <c:strCache>
                <c:ptCount val="1"/>
                <c:pt idx="0">
                  <c:v>Filipino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'Cohort Grad Rates'!$B$6:$B$12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'Cohort Grad Rates'!$D$6:$D$12</c:f>
              <c:numCache>
                <c:formatCode>General</c:formatCode>
                <c:ptCount val="7"/>
                <c:pt idx="0">
                  <c:v>18</c:v>
                </c:pt>
                <c:pt idx="1">
                  <c:v>32</c:v>
                </c:pt>
                <c:pt idx="2">
                  <c:v>26</c:v>
                </c:pt>
                <c:pt idx="3">
                  <c:v>34</c:v>
                </c:pt>
                <c:pt idx="4">
                  <c:v>31</c:v>
                </c:pt>
                <c:pt idx="5">
                  <c:v>18</c:v>
                </c:pt>
                <c:pt idx="6">
                  <c:v>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21B-4087-99FC-FC3D7A0D2DA0}"/>
            </c:ext>
          </c:extLst>
        </c:ser>
        <c:ser>
          <c:idx val="2"/>
          <c:order val="2"/>
          <c:tx>
            <c:strRef>
              <c:f>'Cohort Grad Rates'!$F$4</c:f>
              <c:strCache>
                <c:ptCount val="1"/>
                <c:pt idx="0">
                  <c:v>Native Hawaiian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'Cohort Grad Rates'!$B$6:$B$12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'Cohort Grad Rates'!$G$6:$G$12</c:f>
              <c:numCache>
                <c:formatCode>General</c:formatCode>
                <c:ptCount val="7"/>
                <c:pt idx="0">
                  <c:v>20</c:v>
                </c:pt>
                <c:pt idx="1">
                  <c:v>21</c:v>
                </c:pt>
                <c:pt idx="2">
                  <c:v>24</c:v>
                </c:pt>
                <c:pt idx="3">
                  <c:v>21</c:v>
                </c:pt>
                <c:pt idx="4">
                  <c:v>17</c:v>
                </c:pt>
                <c:pt idx="5">
                  <c:v>17</c:v>
                </c:pt>
                <c:pt idx="6">
                  <c:v>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21B-4087-99FC-FC3D7A0D2DA0}"/>
            </c:ext>
          </c:extLst>
        </c:ser>
        <c:ser>
          <c:idx val="4"/>
          <c:order val="3"/>
          <c:tx>
            <c:strRef>
              <c:f>'Cohort Grad Rates'!$I$4:$K$4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'Cohort Grad Rates'!$B$6:$B$12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'Cohort Grad Rates'!$J$6:$J$12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21B-4087-99FC-FC3D7A0D2DA0}"/>
            </c:ext>
          </c:extLst>
        </c:ser>
        <c:ser>
          <c:idx val="3"/>
          <c:order val="4"/>
          <c:tx>
            <c:strRef>
              <c:f>'Cohort Grad Rates'!$L$4</c:f>
              <c:strCache>
                <c:ptCount val="1"/>
                <c:pt idx="0">
                  <c:v>Pell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'Cohort Grad Rates'!$B$6:$B$12</c:f>
              <c:numCache>
                <c:formatCode>General</c:formatCode>
                <c:ptCount val="7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  <c:pt idx="5">
                  <c:v>2019</c:v>
                </c:pt>
                <c:pt idx="6">
                  <c:v>2020</c:v>
                </c:pt>
              </c:numCache>
            </c:numRef>
          </c:cat>
          <c:val>
            <c:numRef>
              <c:f>'Cohort Grad Rates'!$M$6:$M$12</c:f>
              <c:numCache>
                <c:formatCode>General</c:formatCode>
                <c:ptCount val="7"/>
                <c:pt idx="0">
                  <c:v>69</c:v>
                </c:pt>
                <c:pt idx="1">
                  <c:v>77</c:v>
                </c:pt>
                <c:pt idx="2">
                  <c:v>65</c:v>
                </c:pt>
                <c:pt idx="3">
                  <c:v>53</c:v>
                </c:pt>
                <c:pt idx="4">
                  <c:v>53</c:v>
                </c:pt>
                <c:pt idx="5">
                  <c:v>47</c:v>
                </c:pt>
                <c:pt idx="6">
                  <c:v>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21B-4087-99FC-FC3D7A0D2D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88205120"/>
        <c:axId val="388205776"/>
      </c:lineChart>
      <c:catAx>
        <c:axId val="38820512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Fall</a:t>
                </a:r>
                <a:r>
                  <a:rPr lang="en-US" baseline="0"/>
                  <a:t> Cohort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205776"/>
        <c:crosses val="autoZero"/>
        <c:auto val="1"/>
        <c:lblAlgn val="ctr"/>
        <c:lblOffset val="100"/>
        <c:noMultiLvlLbl val="0"/>
      </c:catAx>
      <c:valAx>
        <c:axId val="388205776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Degrees and Certificates Awarded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820512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UH</a:t>
            </a:r>
            <a:r>
              <a:rPr lang="en-US" baseline="0"/>
              <a:t> 4-Yr Transfers by Fall Kapi`olani Community College Cohorts Within Three Academic Years-Counts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0653366634316927"/>
          <c:y val="0.10122910229973731"/>
          <c:w val="0.63555640888309728"/>
          <c:h val="0.73465762882551389"/>
        </c:manualLayout>
      </c:layout>
      <c:lineChart>
        <c:grouping val="standard"/>
        <c:varyColors val="0"/>
        <c:ser>
          <c:idx val="0"/>
          <c:order val="0"/>
          <c:tx>
            <c:v>All Students Count</c:v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F0"/>
              </a:solidFill>
              <a:ln w="9525">
                <a:solidFill>
                  <a:srgbClr val="00B0F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'Cohort Transfer'!$D$7:$D$13</c:f>
              <c:strCache>
                <c:ptCount val="7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  <c:pt idx="5">
                  <c:v>2021-2022</c:v>
                </c:pt>
                <c:pt idx="6">
                  <c:v>2022-2023</c:v>
                </c:pt>
              </c:strCache>
            </c:strRef>
          </c:cat>
          <c:val>
            <c:numRef>
              <c:f>'Cohort Transfer'!$R$7:$R$13</c:f>
              <c:numCache>
                <c:formatCode>General</c:formatCode>
                <c:ptCount val="7"/>
                <c:pt idx="0">
                  <c:v>113</c:v>
                </c:pt>
                <c:pt idx="1">
                  <c:v>137</c:v>
                </c:pt>
                <c:pt idx="2">
                  <c:v>133</c:v>
                </c:pt>
                <c:pt idx="3">
                  <c:v>155</c:v>
                </c:pt>
                <c:pt idx="4">
                  <c:v>112</c:v>
                </c:pt>
                <c:pt idx="5">
                  <c:v>121</c:v>
                </c:pt>
                <c:pt idx="6">
                  <c:v>118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C52-4CC9-B628-60595D606088}"/>
            </c:ext>
          </c:extLst>
        </c:ser>
        <c:ser>
          <c:idx val="1"/>
          <c:order val="1"/>
          <c:tx>
            <c:v>Filipino Count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'Cohort Transfer'!$D$7:$D$13</c:f>
              <c:strCache>
                <c:ptCount val="7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  <c:pt idx="5">
                  <c:v>2021-2022</c:v>
                </c:pt>
                <c:pt idx="6">
                  <c:v>2022-2023</c:v>
                </c:pt>
              </c:strCache>
            </c:strRef>
          </c:cat>
          <c:val>
            <c:numRef>
              <c:f>'Cohort Transfer'!$F$7:$F$13</c:f>
              <c:numCache>
                <c:formatCode>General</c:formatCode>
                <c:ptCount val="7"/>
                <c:pt idx="0">
                  <c:v>0</c:v>
                </c:pt>
                <c:pt idx="1">
                  <c:v>12</c:v>
                </c:pt>
                <c:pt idx="2">
                  <c:v>14</c:v>
                </c:pt>
                <c:pt idx="3">
                  <c:v>13</c:v>
                </c:pt>
                <c:pt idx="4">
                  <c:v>11</c:v>
                </c:pt>
                <c:pt idx="5">
                  <c:v>14</c:v>
                </c:pt>
                <c:pt idx="6">
                  <c:v>19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C52-4CC9-B628-60595D606088}"/>
            </c:ext>
          </c:extLst>
        </c:ser>
        <c:ser>
          <c:idx val="2"/>
          <c:order val="2"/>
          <c:tx>
            <c:v>Native Hawaiian Count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00605980974154E-2"/>
                  <c:y val="-6.672368515845064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C52-4CC9-B628-60595D606088}"/>
                </c:ext>
              </c:extLst>
            </c:dLbl>
            <c:dLbl>
              <c:idx val="1"/>
              <c:layout>
                <c:manualLayout>
                  <c:x val="-3.2444439283474222E-2"/>
                  <c:y val="-7.6491691170004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C52-4CC9-B628-60595D606088}"/>
                </c:ext>
              </c:extLst>
            </c:dLbl>
            <c:dLbl>
              <c:idx val="2"/>
              <c:layout>
                <c:manualLayout>
                  <c:x val="3.220201507961265E-2"/>
                  <c:y val="3.095637495708859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C52-4CC9-B628-60595D60608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'Cohort Transfer'!$D$7:$D$13</c:f>
              <c:strCache>
                <c:ptCount val="7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  <c:pt idx="5">
                  <c:v>2021-2022</c:v>
                </c:pt>
                <c:pt idx="6">
                  <c:v>2022-2023</c:v>
                </c:pt>
              </c:strCache>
            </c:strRef>
          </c:cat>
          <c:val>
            <c:numRef>
              <c:f>'Cohort Transfer'!$I$7:$I$13</c:f>
              <c:numCache>
                <c:formatCode>General</c:formatCode>
                <c:ptCount val="7"/>
                <c:pt idx="0">
                  <c:v>8</c:v>
                </c:pt>
                <c:pt idx="1">
                  <c:v>17</c:v>
                </c:pt>
                <c:pt idx="2">
                  <c:v>13</c:v>
                </c:pt>
                <c:pt idx="3">
                  <c:v>20</c:v>
                </c:pt>
                <c:pt idx="4">
                  <c:v>16</c:v>
                </c:pt>
                <c:pt idx="5">
                  <c:v>10</c:v>
                </c:pt>
                <c:pt idx="6">
                  <c:v>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C52-4CC9-B628-60595D606088}"/>
            </c:ext>
          </c:extLst>
        </c:ser>
        <c:ser>
          <c:idx val="3"/>
          <c:order val="3"/>
          <c:tx>
            <c:v>Pacific Islander Count</c:v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strRef>
              <c:f>'Cohort Transfer'!$D$7:$D$13</c:f>
              <c:strCache>
                <c:ptCount val="7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  <c:pt idx="5">
                  <c:v>2021-2022</c:v>
                </c:pt>
                <c:pt idx="6">
                  <c:v>2022-2023</c:v>
                </c:pt>
              </c:strCache>
            </c:strRef>
          </c:cat>
          <c:val>
            <c:numRef>
              <c:f>'Cohort Transfer'!$L$7:$L$13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FC52-4CC9-B628-60595D606088}"/>
            </c:ext>
          </c:extLst>
        </c:ser>
        <c:ser>
          <c:idx val="4"/>
          <c:order val="4"/>
          <c:tx>
            <c:v>Pell Count</c:v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'Cohort Transfer'!$D$7:$D$13</c:f>
              <c:strCache>
                <c:ptCount val="7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  <c:pt idx="5">
                  <c:v>2021-2022</c:v>
                </c:pt>
                <c:pt idx="6">
                  <c:v>2022-2023</c:v>
                </c:pt>
              </c:strCache>
            </c:strRef>
          </c:cat>
          <c:val>
            <c:numRef>
              <c:f>'Cohort Transfer'!$O$7:$O$13</c:f>
              <c:numCache>
                <c:formatCode>General</c:formatCode>
                <c:ptCount val="7"/>
                <c:pt idx="0">
                  <c:v>54</c:v>
                </c:pt>
                <c:pt idx="1">
                  <c:v>49</c:v>
                </c:pt>
                <c:pt idx="2">
                  <c:v>38</c:v>
                </c:pt>
                <c:pt idx="3">
                  <c:v>36</c:v>
                </c:pt>
                <c:pt idx="4">
                  <c:v>27</c:v>
                </c:pt>
                <c:pt idx="5">
                  <c:v>34</c:v>
                </c:pt>
                <c:pt idx="6">
                  <c:v>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FC52-4CC9-B628-60595D6060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84347552"/>
        <c:axId val="1496427024"/>
      </c:lineChart>
      <c:catAx>
        <c:axId val="14843475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Fall Cohort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6427024"/>
        <c:crosses val="autoZero"/>
        <c:auto val="1"/>
        <c:lblAlgn val="ctr"/>
        <c:lblOffset val="100"/>
        <c:noMultiLvlLbl val="0"/>
      </c:catAx>
      <c:valAx>
        <c:axId val="149642702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Count o</a:t>
                </a:r>
                <a:r>
                  <a:rPr lang="en-US" baseline="0"/>
                  <a:t>f Cohort Transfers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84347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UH</a:t>
            </a:r>
            <a:r>
              <a:rPr lang="en-US" baseline="0"/>
              <a:t> 4-Yr Transfers by Fall Kapi`olani Community College Cohorts within Three Academic Years-Percentages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'Cohort Transfer'!$Q$5:$S$5</c:f>
              <c:strCache>
                <c:ptCount val="1"/>
                <c:pt idx="0">
                  <c:v>All Students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F0"/>
              </a:solidFill>
              <a:ln w="9525">
                <a:solidFill>
                  <a:srgbClr val="00B0F0"/>
                </a:solidFill>
              </a:ln>
              <a:effectLst/>
            </c:spPr>
          </c:marker>
          <c:cat>
            <c:strRef>
              <c:f>'Cohort Transfer'!$D$7:$D$13</c:f>
              <c:strCache>
                <c:ptCount val="7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  <c:pt idx="5">
                  <c:v>2021-2022</c:v>
                </c:pt>
                <c:pt idx="6">
                  <c:v>2022-2023</c:v>
                </c:pt>
              </c:strCache>
            </c:strRef>
          </c:cat>
          <c:val>
            <c:numRef>
              <c:f>'Cohort Transfer'!$S$7:$S$13</c:f>
              <c:numCache>
                <c:formatCode>0.0%</c:formatCode>
                <c:ptCount val="7"/>
                <c:pt idx="0" formatCode="0%">
                  <c:v>0.09</c:v>
                </c:pt>
                <c:pt idx="1">
                  <c:v>0.109</c:v>
                </c:pt>
                <c:pt idx="2">
                  <c:v>0.111</c:v>
                </c:pt>
                <c:pt idx="3">
                  <c:v>0.1135</c:v>
                </c:pt>
                <c:pt idx="4">
                  <c:v>0.10489999999999999</c:v>
                </c:pt>
                <c:pt idx="5">
                  <c:v>0.1268</c:v>
                </c:pt>
                <c:pt idx="6">
                  <c:v>0.13300000000000001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EA0-4673-BC8A-EF9C9D0320D2}"/>
            </c:ext>
          </c:extLst>
        </c:ser>
        <c:ser>
          <c:idx val="1"/>
          <c:order val="1"/>
          <c:tx>
            <c:strRef>
              <c:f>'Cohort Transfer'!$E$5:$G$5</c:f>
              <c:strCache>
                <c:ptCount val="1"/>
                <c:pt idx="0">
                  <c:v>Filipino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'Cohort Transfer'!$D$7:$D$13</c:f>
              <c:strCache>
                <c:ptCount val="7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  <c:pt idx="5">
                  <c:v>2021-2022</c:v>
                </c:pt>
                <c:pt idx="6">
                  <c:v>2022-2023</c:v>
                </c:pt>
              </c:strCache>
            </c:strRef>
          </c:cat>
          <c:val>
            <c:numRef>
              <c:f>'Cohort Transfer'!$G$7:$G$13</c:f>
              <c:numCache>
                <c:formatCode>0.0%</c:formatCode>
                <c:ptCount val="7"/>
                <c:pt idx="0">
                  <c:v>0.03</c:v>
                </c:pt>
                <c:pt idx="1">
                  <c:v>7.0000000000000007E-2</c:v>
                </c:pt>
                <c:pt idx="2">
                  <c:v>9.2999999999999999E-2</c:v>
                </c:pt>
                <c:pt idx="3">
                  <c:v>6.1899999999999997E-2</c:v>
                </c:pt>
                <c:pt idx="4">
                  <c:v>7.2400000000000006E-2</c:v>
                </c:pt>
                <c:pt idx="5">
                  <c:v>0.123</c:v>
                </c:pt>
                <c:pt idx="6" formatCode="0.00%">
                  <c:v>0.122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EA0-4673-BC8A-EF9C9D0320D2}"/>
            </c:ext>
          </c:extLst>
        </c:ser>
        <c:ser>
          <c:idx val="2"/>
          <c:order val="2"/>
          <c:tx>
            <c:strRef>
              <c:f>'Cohort Transfer'!$H$5:$J$5</c:f>
              <c:strCache>
                <c:ptCount val="1"/>
                <c:pt idx="0">
                  <c:v>Native Hawaiian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5.1583959560718741E-2"/>
                  <c:y val="-5.81818107777859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EA0-4673-BC8A-EF9C9D0320D2}"/>
                </c:ext>
              </c:extLst>
            </c:dLbl>
            <c:dLbl>
              <c:idx val="1"/>
              <c:layout>
                <c:manualLayout>
                  <c:x val="-5.382674041118473E-2"/>
                  <c:y val="-3.87878738518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EA0-4673-BC8A-EF9C9D0320D2}"/>
                </c:ext>
              </c:extLst>
            </c:dLbl>
            <c:dLbl>
              <c:idx val="2"/>
              <c:layout>
                <c:manualLayout>
                  <c:x val="-3.5884493607456484E-2"/>
                  <c:y val="8.40403933456907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EA0-4673-BC8A-EF9C9D0320D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'Cohort Transfer'!$D$7:$D$13</c:f>
              <c:strCache>
                <c:ptCount val="7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  <c:pt idx="5">
                  <c:v>2021-2022</c:v>
                </c:pt>
                <c:pt idx="6">
                  <c:v>2022-2023</c:v>
                </c:pt>
              </c:strCache>
            </c:strRef>
          </c:cat>
          <c:val>
            <c:numRef>
              <c:f>'Cohort Transfer'!$J$7:$J$13</c:f>
              <c:numCache>
                <c:formatCode>0.0%</c:formatCode>
                <c:ptCount val="7"/>
                <c:pt idx="0">
                  <c:v>3.9E-2</c:v>
                </c:pt>
                <c:pt idx="1">
                  <c:v>7.6999999999999999E-2</c:v>
                </c:pt>
                <c:pt idx="2">
                  <c:v>6.3E-2</c:v>
                </c:pt>
                <c:pt idx="3">
                  <c:v>9.1300000000000006E-2</c:v>
                </c:pt>
                <c:pt idx="4">
                  <c:v>9.0399999999999994E-2</c:v>
                </c:pt>
                <c:pt idx="5">
                  <c:v>6.9000000000000006E-2</c:v>
                </c:pt>
                <c:pt idx="6">
                  <c:v>8.2400000000000001E-2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EEA0-4673-BC8A-EF9C9D0320D2}"/>
            </c:ext>
          </c:extLst>
        </c:ser>
        <c:ser>
          <c:idx val="4"/>
          <c:order val="3"/>
          <c:tx>
            <c:strRef>
              <c:f>'Cohort Transfer'!$K$5:$M$5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strRef>
              <c:f>'Cohort Transfer'!$D$7:$D$13</c:f>
              <c:strCache>
                <c:ptCount val="7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  <c:pt idx="5">
                  <c:v>2021-2022</c:v>
                </c:pt>
                <c:pt idx="6">
                  <c:v>2022-2023</c:v>
                </c:pt>
              </c:strCache>
            </c:strRef>
          </c:cat>
          <c:val>
            <c:numRef>
              <c:f>'Cohort Transfer'!$M$7:$M$13</c:f>
              <c:numCache>
                <c:formatCode>0.00%</c:formatCode>
                <c:ptCount val="7"/>
                <c:pt idx="0" formatCode="0%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 formatCode="General">
                  <c:v>0</c:v>
                </c:pt>
                <c:pt idx="5" formatCode="General">
                  <c:v>0</c:v>
                </c:pt>
                <c:pt idx="6" formatCode="General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EEA0-4673-BC8A-EF9C9D0320D2}"/>
            </c:ext>
          </c:extLst>
        </c:ser>
        <c:ser>
          <c:idx val="3"/>
          <c:order val="4"/>
          <c:tx>
            <c:strRef>
              <c:f>'Cohort Transfer'!$N$5:$P$5</c:f>
              <c:strCache>
                <c:ptCount val="1"/>
                <c:pt idx="0">
                  <c:v>Pell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'Cohort Transfer'!$D$7:$D$13</c:f>
              <c:strCache>
                <c:ptCount val="7"/>
                <c:pt idx="0">
                  <c:v>2016-2017</c:v>
                </c:pt>
                <c:pt idx="1">
                  <c:v>2017-2018</c:v>
                </c:pt>
                <c:pt idx="2">
                  <c:v>2018-2019</c:v>
                </c:pt>
                <c:pt idx="3">
                  <c:v>2019-2020</c:v>
                </c:pt>
                <c:pt idx="4">
                  <c:v>2020-2021</c:v>
                </c:pt>
                <c:pt idx="5">
                  <c:v>2021-2022</c:v>
                </c:pt>
                <c:pt idx="6">
                  <c:v>2022-2023</c:v>
                </c:pt>
              </c:strCache>
            </c:strRef>
          </c:cat>
          <c:val>
            <c:numRef>
              <c:f>'Cohort Transfer'!$P$7:$P$13</c:f>
              <c:numCache>
                <c:formatCode>0.0%</c:formatCode>
                <c:ptCount val="7"/>
                <c:pt idx="0">
                  <c:v>0.115</c:v>
                </c:pt>
                <c:pt idx="1">
                  <c:v>0.113</c:v>
                </c:pt>
                <c:pt idx="2">
                  <c:v>0.11799999999999999</c:v>
                </c:pt>
                <c:pt idx="3">
                  <c:v>0.10979999999999999</c:v>
                </c:pt>
                <c:pt idx="4">
                  <c:v>9.7100000000000006E-2</c:v>
                </c:pt>
                <c:pt idx="5">
                  <c:v>0.1371</c:v>
                </c:pt>
                <c:pt idx="6" formatCode="0.00%">
                  <c:v>0.13400000000000001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EEA0-4673-BC8A-EF9C9D0320D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39796992"/>
        <c:axId val="1496432848"/>
      </c:lineChart>
      <c:catAx>
        <c:axId val="173979699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Fall Cohort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96432848"/>
        <c:crosses val="autoZero"/>
        <c:auto val="1"/>
        <c:lblAlgn val="ctr"/>
        <c:lblOffset val="100"/>
        <c:noMultiLvlLbl val="0"/>
      </c:catAx>
      <c:valAx>
        <c:axId val="1496432848"/>
        <c:scaling>
          <c:orientation val="minMax"/>
        </c:scaling>
        <c:delete val="0"/>
        <c:axPos val="l"/>
        <c:title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9796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Fall To Subsequent Spring Reenrollment Count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8.057009097576795E-2"/>
          <c:y val="0.10861007462218537"/>
          <c:w val="0.76122503611443182"/>
          <c:h val="0.74036391423039505"/>
        </c:manualLayout>
      </c:layout>
      <c:lineChart>
        <c:grouping val="standard"/>
        <c:varyColors val="0"/>
        <c:ser>
          <c:idx val="0"/>
          <c:order val="0"/>
          <c:tx>
            <c:strRef>
              <c:f>'Fall To Spring Reenrollments'!$T$3:$W$3</c:f>
              <c:strCache>
                <c:ptCount val="1"/>
                <c:pt idx="0">
                  <c:v>All Students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F0"/>
              </a:solidFill>
              <a:ln w="9525">
                <a:solidFill>
                  <a:srgbClr val="00B0F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'Fall To Spring Reenrollments'!$C$5:$C$14</c:f>
              <c:strCache>
                <c:ptCount val="9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  <c:pt idx="8">
                  <c:v>2023-2024</c:v>
                </c:pt>
              </c:strCache>
            </c:strRef>
          </c:cat>
          <c:val>
            <c:numRef>
              <c:f>'Fall To Spring Reenrollments'!$V$5:$V$12</c:f>
              <c:numCache>
                <c:formatCode>General</c:formatCode>
                <c:ptCount val="8"/>
                <c:pt idx="0">
                  <c:v>4546</c:v>
                </c:pt>
                <c:pt idx="1">
                  <c:v>4187</c:v>
                </c:pt>
                <c:pt idx="2">
                  <c:v>4028</c:v>
                </c:pt>
                <c:pt idx="3">
                  <c:v>3709</c:v>
                </c:pt>
                <c:pt idx="4">
                  <c:v>3549</c:v>
                </c:pt>
                <c:pt idx="5">
                  <c:v>3373</c:v>
                </c:pt>
                <c:pt idx="6">
                  <c:v>2975</c:v>
                </c:pt>
                <c:pt idx="7">
                  <c:v>2810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E5-4645-856D-627634B28F61}"/>
            </c:ext>
          </c:extLst>
        </c:ser>
        <c:ser>
          <c:idx val="1"/>
          <c:order val="1"/>
          <c:tx>
            <c:strRef>
              <c:f>'Fall To Spring Reenrollments'!$D$3:$G$3</c:f>
              <c:strCache>
                <c:ptCount val="1"/>
                <c:pt idx="0">
                  <c:v>Filipino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819513840097226E-2"/>
                  <c:y val="4.46037267442238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2E5-4645-856D-627634B28F61}"/>
                </c:ext>
              </c:extLst>
            </c:dLbl>
            <c:dLbl>
              <c:idx val="1"/>
              <c:layout>
                <c:manualLayout>
                  <c:x val="-3.413095701170326E-2"/>
                  <c:y val="-3.18598048173029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2E5-4645-856D-627634B28F61}"/>
                </c:ext>
              </c:extLst>
            </c:dLbl>
            <c:dLbl>
              <c:idx val="2"/>
              <c:layout>
                <c:manualLayout>
                  <c:x val="-3.413095701170326E-2"/>
                  <c:y val="-3.50457852990331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2E5-4645-856D-627634B28F61}"/>
                </c:ext>
              </c:extLst>
            </c:dLbl>
            <c:dLbl>
              <c:idx val="3"/>
              <c:layout>
                <c:manualLayout>
                  <c:x val="-3.2647002359020509E-2"/>
                  <c:y val="4.14177462624936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2E5-4645-856D-627634B28F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'Fall To Spring Reenrollments'!$C$5:$C$14</c:f>
              <c:strCache>
                <c:ptCount val="9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  <c:pt idx="8">
                  <c:v>2023-2024</c:v>
                </c:pt>
              </c:strCache>
            </c:strRef>
          </c:cat>
          <c:val>
            <c:numRef>
              <c:f>'Fall To Spring Reenrollments'!$F$5:$F$12</c:f>
              <c:numCache>
                <c:formatCode>General</c:formatCode>
                <c:ptCount val="8"/>
                <c:pt idx="0">
                  <c:v>652</c:v>
                </c:pt>
                <c:pt idx="1">
                  <c:v>639</c:v>
                </c:pt>
                <c:pt idx="2">
                  <c:v>648</c:v>
                </c:pt>
                <c:pt idx="3">
                  <c:v>576</c:v>
                </c:pt>
                <c:pt idx="4">
                  <c:v>568</c:v>
                </c:pt>
                <c:pt idx="5">
                  <c:v>560</c:v>
                </c:pt>
                <c:pt idx="6">
                  <c:v>461</c:v>
                </c:pt>
                <c:pt idx="7">
                  <c:v>460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2E5-4645-856D-627634B28F61}"/>
            </c:ext>
          </c:extLst>
        </c:ser>
        <c:ser>
          <c:idx val="2"/>
          <c:order val="2"/>
          <c:tx>
            <c:strRef>
              <c:f>'Fall To Spring Reenrollments'!$H$3:$K$3</c:f>
              <c:strCache>
                <c:ptCount val="1"/>
                <c:pt idx="0">
                  <c:v>Native Hawaiian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0066775622434263E-2"/>
                  <c:y val="-3.8231765780763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2E5-4645-856D-627634B28F61}"/>
                </c:ext>
              </c:extLst>
            </c:dLbl>
            <c:dLbl>
              <c:idx val="1"/>
              <c:layout>
                <c:manualLayout>
                  <c:x val="-3.2647002359020509E-2"/>
                  <c:y val="5.73476486711450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2E5-4645-856D-627634B28F61}"/>
                </c:ext>
              </c:extLst>
            </c:dLbl>
            <c:dLbl>
              <c:idx val="2"/>
              <c:layout>
                <c:manualLayout>
                  <c:x val="-1.7807455832193005E-2"/>
                  <c:y val="5.09756877076845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52E5-4645-856D-627634B28F61}"/>
                </c:ext>
              </c:extLst>
            </c:dLbl>
            <c:dLbl>
              <c:idx val="3"/>
              <c:layout>
                <c:manualLayout>
                  <c:x val="8.9037279160966119E-3"/>
                  <c:y val="6.371960963460566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2E5-4645-856D-627634B28F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'Fall To Spring Reenrollments'!$C$5:$C$14</c:f>
              <c:strCache>
                <c:ptCount val="9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  <c:pt idx="8">
                  <c:v>2023-2024</c:v>
                </c:pt>
              </c:strCache>
            </c:strRef>
          </c:cat>
          <c:val>
            <c:numRef>
              <c:f>'Fall To Spring Reenrollments'!$J$5:$J$12</c:f>
              <c:numCache>
                <c:formatCode>General</c:formatCode>
                <c:ptCount val="8"/>
                <c:pt idx="0">
                  <c:v>699</c:v>
                </c:pt>
                <c:pt idx="1">
                  <c:v>616</c:v>
                </c:pt>
                <c:pt idx="2">
                  <c:v>612</c:v>
                </c:pt>
                <c:pt idx="3">
                  <c:v>581</c:v>
                </c:pt>
                <c:pt idx="4">
                  <c:v>553</c:v>
                </c:pt>
                <c:pt idx="5">
                  <c:v>592</c:v>
                </c:pt>
                <c:pt idx="6">
                  <c:v>525</c:v>
                </c:pt>
                <c:pt idx="7">
                  <c:v>490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52E5-4645-856D-627634B28F61}"/>
            </c:ext>
          </c:extLst>
        </c:ser>
        <c:ser>
          <c:idx val="3"/>
          <c:order val="3"/>
          <c:tx>
            <c:strRef>
              <c:f>'Fall To Spring Reenrollments'!$L$3:$O$3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'Fall To Spring Reenrollments'!$C$5:$C$14</c:f>
              <c:strCache>
                <c:ptCount val="9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  <c:pt idx="8">
                  <c:v>2023-2024</c:v>
                </c:pt>
              </c:strCache>
            </c:strRef>
          </c:cat>
          <c:val>
            <c:numRef>
              <c:f>'Fall To Spring Reenrollments'!$N$5:$N$12</c:f>
              <c:numCache>
                <c:formatCode>General</c:formatCode>
                <c:ptCount val="8"/>
                <c:pt idx="0">
                  <c:v>86</c:v>
                </c:pt>
                <c:pt idx="1">
                  <c:v>79</c:v>
                </c:pt>
                <c:pt idx="2">
                  <c:v>100</c:v>
                </c:pt>
                <c:pt idx="3">
                  <c:v>79</c:v>
                </c:pt>
                <c:pt idx="4">
                  <c:v>85</c:v>
                </c:pt>
                <c:pt idx="5">
                  <c:v>85</c:v>
                </c:pt>
                <c:pt idx="6">
                  <c:v>76</c:v>
                </c:pt>
                <c:pt idx="7">
                  <c:v>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52E5-4645-856D-627634B28F61}"/>
            </c:ext>
          </c:extLst>
        </c:ser>
        <c:ser>
          <c:idx val="4"/>
          <c:order val="4"/>
          <c:tx>
            <c:strRef>
              <c:f>'Fall To Spring Reenrollments'!$P$3:$S$3</c:f>
              <c:strCache>
                <c:ptCount val="1"/>
                <c:pt idx="0">
                  <c:v>Pell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'Fall To Spring Reenrollments'!$C$5:$C$14</c:f>
              <c:strCache>
                <c:ptCount val="9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  <c:pt idx="8">
                  <c:v>2023-2024</c:v>
                </c:pt>
              </c:strCache>
            </c:strRef>
          </c:cat>
          <c:val>
            <c:numRef>
              <c:f>'Fall To Spring Reenrollments'!$R$5:$R$12</c:f>
              <c:numCache>
                <c:formatCode>General</c:formatCode>
                <c:ptCount val="8"/>
                <c:pt idx="0">
                  <c:v>1153</c:v>
                </c:pt>
                <c:pt idx="1">
                  <c:v>957</c:v>
                </c:pt>
                <c:pt idx="2">
                  <c:v>913</c:v>
                </c:pt>
                <c:pt idx="3">
                  <c:v>825</c:v>
                </c:pt>
                <c:pt idx="4">
                  <c:v>795</c:v>
                </c:pt>
                <c:pt idx="5">
                  <c:v>750</c:v>
                </c:pt>
                <c:pt idx="6">
                  <c:v>678</c:v>
                </c:pt>
                <c:pt idx="7">
                  <c:v>672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52E5-4645-856D-627634B28F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83494176"/>
        <c:axId val="1906100800"/>
      </c:lineChart>
      <c:catAx>
        <c:axId val="20834941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Fall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06100800"/>
        <c:crosses val="autoZero"/>
        <c:auto val="1"/>
        <c:lblAlgn val="ctr"/>
        <c:lblOffset val="100"/>
        <c:noMultiLvlLbl val="0"/>
      </c:catAx>
      <c:valAx>
        <c:axId val="190610080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Count of Reenrollments from Fall To</a:t>
                </a:r>
                <a:r>
                  <a:rPr lang="en-US" baseline="0"/>
                  <a:t> Subsequent Spring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83494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Fall to</a:t>
            </a:r>
            <a:r>
              <a:rPr lang="en-US" baseline="0"/>
              <a:t> Subsequent Spring Reenrollment %                                              </a:t>
            </a:r>
          </a:p>
          <a:p>
            <a:pPr algn="ctr">
              <a:defRPr/>
            </a:pPr>
            <a:r>
              <a:rPr lang="en-US" baseline="0"/>
              <a:t>   (Graduates and/or Transfers Removed)</a:t>
            </a:r>
          </a:p>
          <a:p>
            <a:pPr algn="ctr">
              <a:defRPr/>
            </a:pPr>
            <a:r>
              <a:rPr lang="en-US" baseline="0"/>
              <a:t> 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'Fall To Spring Reenrollments'!$T$3:$W$3</c:f>
              <c:strCache>
                <c:ptCount val="1"/>
                <c:pt idx="0">
                  <c:v>All Students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F0"/>
              </a:solidFill>
              <a:ln w="9525">
                <a:solidFill>
                  <a:srgbClr val="00B0F0"/>
                </a:solidFill>
              </a:ln>
              <a:effectLst/>
            </c:spPr>
          </c:marker>
          <c:cat>
            <c:strRef>
              <c:f>'Fall To Spring Reenrollments'!$C$5:$C$14</c:f>
              <c:strCache>
                <c:ptCount val="9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  <c:pt idx="8">
                  <c:v>2023-2024</c:v>
                </c:pt>
              </c:strCache>
            </c:strRef>
          </c:cat>
          <c:val>
            <c:numRef>
              <c:f>'Fall To Spring Reenrollments'!$W$5:$W$12</c:f>
              <c:numCache>
                <c:formatCode>0.0%</c:formatCode>
                <c:ptCount val="8"/>
                <c:pt idx="0">
                  <c:v>0.75202646815550045</c:v>
                </c:pt>
                <c:pt idx="1">
                  <c:v>0.76071947674418605</c:v>
                </c:pt>
                <c:pt idx="2">
                  <c:v>0.74675565443084913</c:v>
                </c:pt>
                <c:pt idx="3">
                  <c:v>0.70741941636467676</c:v>
                </c:pt>
                <c:pt idx="4">
                  <c:v>0.73220548793067874</c:v>
                </c:pt>
                <c:pt idx="5">
                  <c:v>0.71446727388265197</c:v>
                </c:pt>
                <c:pt idx="6">
                  <c:v>0.68611623616236161</c:v>
                </c:pt>
                <c:pt idx="7">
                  <c:v>0.68789999999999996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709-4C2D-AF31-F0397E314A14}"/>
            </c:ext>
          </c:extLst>
        </c:ser>
        <c:ser>
          <c:idx val="1"/>
          <c:order val="1"/>
          <c:tx>
            <c:strRef>
              <c:f>'Fall To Spring Reenrollments'!$D$3:$G$3</c:f>
              <c:strCache>
                <c:ptCount val="1"/>
                <c:pt idx="0">
                  <c:v>Filipino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'Fall To Spring Reenrollments'!$C$5:$C$14</c:f>
              <c:strCache>
                <c:ptCount val="9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  <c:pt idx="8">
                  <c:v>2023-2024</c:v>
                </c:pt>
              </c:strCache>
            </c:strRef>
          </c:cat>
          <c:val>
            <c:numRef>
              <c:f>'Fall To Spring Reenrollments'!$G$5:$G$12</c:f>
              <c:numCache>
                <c:formatCode>0.0%</c:formatCode>
                <c:ptCount val="8"/>
                <c:pt idx="0">
                  <c:v>0.77897252090800473</c:v>
                </c:pt>
                <c:pt idx="1">
                  <c:v>0.80886075949367087</c:v>
                </c:pt>
                <c:pt idx="2">
                  <c:v>0.77884615384615385</c:v>
                </c:pt>
                <c:pt idx="3">
                  <c:v>0.73375796178343944</c:v>
                </c:pt>
                <c:pt idx="4">
                  <c:v>0.76037483266398931</c:v>
                </c:pt>
                <c:pt idx="5">
                  <c:v>0.72164948453608246</c:v>
                </c:pt>
                <c:pt idx="6">
                  <c:v>0.69323308270676687</c:v>
                </c:pt>
                <c:pt idx="7">
                  <c:v>0.70987654320987659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709-4C2D-AF31-F0397E314A14}"/>
            </c:ext>
          </c:extLst>
        </c:ser>
        <c:ser>
          <c:idx val="2"/>
          <c:order val="2"/>
          <c:tx>
            <c:strRef>
              <c:f>'Fall To Spring Reenrollments'!$H$3:$K$3</c:f>
              <c:strCache>
                <c:ptCount val="1"/>
                <c:pt idx="0">
                  <c:v>Native Hawaiian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'Fall To Spring Reenrollments'!$C$5:$C$14</c:f>
              <c:strCache>
                <c:ptCount val="9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  <c:pt idx="8">
                  <c:v>2023-2024</c:v>
                </c:pt>
              </c:strCache>
            </c:strRef>
          </c:cat>
          <c:val>
            <c:numRef>
              <c:f>'Fall To Spring Reenrollments'!$K$5:$K$12</c:f>
              <c:numCache>
                <c:formatCode>0.0%</c:formatCode>
                <c:ptCount val="8"/>
                <c:pt idx="0">
                  <c:v>0.71036585365853655</c:v>
                </c:pt>
                <c:pt idx="1">
                  <c:v>0.71627906976744182</c:v>
                </c:pt>
                <c:pt idx="2">
                  <c:v>0.70183486238532111</c:v>
                </c:pt>
                <c:pt idx="3">
                  <c:v>0.62675296655879176</c:v>
                </c:pt>
                <c:pt idx="4">
                  <c:v>0.71354838709677415</c:v>
                </c:pt>
                <c:pt idx="5">
                  <c:v>0.67967853042479909</c:v>
                </c:pt>
                <c:pt idx="6">
                  <c:v>0.65954773869346739</c:v>
                </c:pt>
                <c:pt idx="7">
                  <c:v>0.66490000000000005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709-4C2D-AF31-F0397E314A14}"/>
            </c:ext>
          </c:extLst>
        </c:ser>
        <c:ser>
          <c:idx val="3"/>
          <c:order val="3"/>
          <c:tx>
            <c:strRef>
              <c:f>'Fall To Spring Reenrollments'!$L$3:$O$3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bg1">
                  <a:lumMod val="75000"/>
                </a:schemeClr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bg1">
                  <a:lumMod val="75000"/>
                </a:schemeClr>
              </a:solidFill>
              <a:ln w="9525">
                <a:solidFill>
                  <a:schemeClr val="bg1">
                    <a:lumMod val="75000"/>
                  </a:schemeClr>
                </a:solidFill>
              </a:ln>
              <a:effectLst/>
            </c:spPr>
          </c:marker>
          <c:cat>
            <c:strRef>
              <c:f>'Fall To Spring Reenrollments'!$C$5:$C$14</c:f>
              <c:strCache>
                <c:ptCount val="9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  <c:pt idx="8">
                  <c:v>2023-2024</c:v>
                </c:pt>
              </c:strCache>
            </c:strRef>
          </c:cat>
          <c:val>
            <c:numRef>
              <c:f>'Fall To Spring Reenrollments'!$O$5:$O$12</c:f>
              <c:numCache>
                <c:formatCode>0.0%</c:formatCode>
                <c:ptCount val="8"/>
                <c:pt idx="0">
                  <c:v>0.70491803278688525</c:v>
                </c:pt>
                <c:pt idx="1">
                  <c:v>0.75238095238095237</c:v>
                </c:pt>
                <c:pt idx="2">
                  <c:v>0.74626865671641796</c:v>
                </c:pt>
                <c:pt idx="3">
                  <c:v>0.66386554621848737</c:v>
                </c:pt>
                <c:pt idx="4">
                  <c:v>0.64393939393939392</c:v>
                </c:pt>
                <c:pt idx="5">
                  <c:v>0.69672131147540983</c:v>
                </c:pt>
                <c:pt idx="6">
                  <c:v>0.6386554621848739</c:v>
                </c:pt>
                <c:pt idx="7">
                  <c:v>0.56716417910447758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709-4C2D-AF31-F0397E314A14}"/>
            </c:ext>
          </c:extLst>
        </c:ser>
        <c:ser>
          <c:idx val="4"/>
          <c:order val="4"/>
          <c:tx>
            <c:strRef>
              <c:f>'Fall To Spring Reenrollments'!$P$3:$S$3</c:f>
              <c:strCache>
                <c:ptCount val="1"/>
                <c:pt idx="0">
                  <c:v>Pell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'Fall To Spring Reenrollments'!$C$5:$C$14</c:f>
              <c:strCache>
                <c:ptCount val="9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  <c:pt idx="8">
                  <c:v>2023-2024</c:v>
                </c:pt>
              </c:strCache>
            </c:strRef>
          </c:cat>
          <c:val>
            <c:numRef>
              <c:f>'Fall To Spring Reenrollments'!$S$5:$S$12</c:f>
              <c:numCache>
                <c:formatCode>0.0%</c:formatCode>
                <c:ptCount val="8"/>
                <c:pt idx="0">
                  <c:v>0.87018867924528298</c:v>
                </c:pt>
                <c:pt idx="1">
                  <c:v>0.86138613861386137</c:v>
                </c:pt>
                <c:pt idx="2">
                  <c:v>0.85088536812674742</c:v>
                </c:pt>
                <c:pt idx="3">
                  <c:v>0.81683168316831678</c:v>
                </c:pt>
                <c:pt idx="4">
                  <c:v>0.86601307189542487</c:v>
                </c:pt>
                <c:pt idx="5">
                  <c:v>0.82781456953642385</c:v>
                </c:pt>
                <c:pt idx="6">
                  <c:v>0.79858657243816256</c:v>
                </c:pt>
                <c:pt idx="7">
                  <c:v>0.78321678321678323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709-4C2D-AF31-F0397E314A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911440"/>
        <c:axId val="41468704"/>
      </c:lineChart>
      <c:catAx>
        <c:axId val="6191144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Fall Year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468704"/>
        <c:crosses val="autoZero"/>
        <c:auto val="1"/>
        <c:lblAlgn val="ctr"/>
        <c:lblOffset val="100"/>
        <c:noMultiLvlLbl val="0"/>
      </c:catAx>
      <c:valAx>
        <c:axId val="41468704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% Reenrolled (Graduates</a:t>
                </a:r>
                <a:r>
                  <a:rPr lang="en-US" baseline="0"/>
                  <a:t> and/or Transfers Removed)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911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>
                <a:effectLst/>
              </a:rPr>
              <a:t>Fall To Subsequent Fall Reenrollment Count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4"/>
          <c:order val="0"/>
          <c:tx>
            <c:strRef>
              <c:f>'Fall to Subsequent Fall Re'!$U$3:$X$3</c:f>
              <c:strCache>
                <c:ptCount val="1"/>
                <c:pt idx="0">
                  <c:v>All Students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F0"/>
              </a:solidFill>
              <a:ln w="9525">
                <a:solidFill>
                  <a:srgbClr val="00B0F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'Fall to Subsequent Fall Re'!$D$5:$D$12</c:f>
              <c:strCache>
                <c:ptCount val="8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</c:strCache>
            </c:strRef>
          </c:cat>
          <c:val>
            <c:numRef>
              <c:f>'Fall to Subsequent Fall Re'!$W$5:$W$12</c:f>
              <c:numCache>
                <c:formatCode>General</c:formatCode>
                <c:ptCount val="8"/>
                <c:pt idx="0">
                  <c:v>3058</c:v>
                </c:pt>
                <c:pt idx="1">
                  <c:v>2795</c:v>
                </c:pt>
                <c:pt idx="2">
                  <c:v>2644</c:v>
                </c:pt>
                <c:pt idx="3">
                  <c:v>2529</c:v>
                </c:pt>
                <c:pt idx="4">
                  <c:v>2303</c:v>
                </c:pt>
                <c:pt idx="5">
                  <c:v>2160</c:v>
                </c:pt>
                <c:pt idx="6">
                  <c:v>1965</c:v>
                </c:pt>
                <c:pt idx="7">
                  <c:v>1783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E2-418E-808C-52022A146F83}"/>
            </c:ext>
          </c:extLst>
        </c:ser>
        <c:ser>
          <c:idx val="0"/>
          <c:order val="1"/>
          <c:tx>
            <c:strRef>
              <c:f>'Fall to Subsequent Fall Re'!$E$3:$H$3</c:f>
              <c:strCache>
                <c:ptCount val="1"/>
                <c:pt idx="0">
                  <c:v>Filipino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'Fall to Subsequent Fall Re'!$D$5:$D$12</c:f>
              <c:strCache>
                <c:ptCount val="8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</c:strCache>
            </c:strRef>
          </c:cat>
          <c:val>
            <c:numRef>
              <c:f>'Fall to Subsequent Fall Re'!$G$5:$G$12</c:f>
              <c:numCache>
                <c:formatCode>General</c:formatCode>
                <c:ptCount val="8"/>
                <c:pt idx="0">
                  <c:v>460</c:v>
                </c:pt>
                <c:pt idx="1">
                  <c:v>446</c:v>
                </c:pt>
                <c:pt idx="2">
                  <c:v>450</c:v>
                </c:pt>
                <c:pt idx="3">
                  <c:v>433</c:v>
                </c:pt>
                <c:pt idx="4">
                  <c:v>414</c:v>
                </c:pt>
                <c:pt idx="5">
                  <c:v>397</c:v>
                </c:pt>
                <c:pt idx="6">
                  <c:v>320</c:v>
                </c:pt>
                <c:pt idx="7">
                  <c:v>308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7E2-418E-808C-52022A146F83}"/>
            </c:ext>
          </c:extLst>
        </c:ser>
        <c:ser>
          <c:idx val="1"/>
          <c:order val="2"/>
          <c:tx>
            <c:strRef>
              <c:f>'Fall to Subsequent Fall Re'!$I$3:$L$3</c:f>
              <c:strCache>
                <c:ptCount val="1"/>
                <c:pt idx="0">
                  <c:v>Native Hawaiian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strRef>
              <c:f>'Fall to Subsequent Fall Re'!$D$5:$D$12</c:f>
              <c:strCache>
                <c:ptCount val="8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</c:strCache>
            </c:strRef>
          </c:cat>
          <c:val>
            <c:numRef>
              <c:f>'Fall to Subsequent Fall Re'!$K$5:$K$12</c:f>
              <c:numCache>
                <c:formatCode>General</c:formatCode>
                <c:ptCount val="8"/>
                <c:pt idx="0">
                  <c:v>463</c:v>
                </c:pt>
                <c:pt idx="1">
                  <c:v>389</c:v>
                </c:pt>
                <c:pt idx="2">
                  <c:v>381</c:v>
                </c:pt>
                <c:pt idx="3">
                  <c:v>370</c:v>
                </c:pt>
                <c:pt idx="4">
                  <c:v>358</c:v>
                </c:pt>
                <c:pt idx="5">
                  <c:v>367</c:v>
                </c:pt>
                <c:pt idx="6">
                  <c:v>330</c:v>
                </c:pt>
                <c:pt idx="7">
                  <c:v>285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87E2-418E-808C-52022A146F83}"/>
            </c:ext>
          </c:extLst>
        </c:ser>
        <c:ser>
          <c:idx val="2"/>
          <c:order val="3"/>
          <c:tx>
            <c:strRef>
              <c:f>'Fall to Subsequent Fall Re'!$M$3:$P$3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l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'Fall to Subsequent Fall Re'!$D$5:$D$12</c:f>
              <c:strCache>
                <c:ptCount val="8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</c:strCache>
            </c:strRef>
          </c:cat>
          <c:val>
            <c:numRef>
              <c:f>'Fall to Subsequent Fall Re'!$O$5:$O$12</c:f>
              <c:numCache>
                <c:formatCode>General</c:formatCode>
                <c:ptCount val="8"/>
                <c:pt idx="0">
                  <c:v>44</c:v>
                </c:pt>
                <c:pt idx="1">
                  <c:v>55</c:v>
                </c:pt>
                <c:pt idx="2">
                  <c:v>55</c:v>
                </c:pt>
                <c:pt idx="3">
                  <c:v>54</c:v>
                </c:pt>
                <c:pt idx="4">
                  <c:v>57</c:v>
                </c:pt>
                <c:pt idx="5">
                  <c:v>47</c:v>
                </c:pt>
                <c:pt idx="6">
                  <c:v>54</c:v>
                </c:pt>
                <c:pt idx="7">
                  <c:v>51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7E2-418E-808C-52022A146F83}"/>
            </c:ext>
          </c:extLst>
        </c:ser>
        <c:ser>
          <c:idx val="3"/>
          <c:order val="4"/>
          <c:tx>
            <c:strRef>
              <c:f>'Fall to Subsequent Fall Re'!$Q$3:$T$3</c:f>
              <c:strCache>
                <c:ptCount val="1"/>
                <c:pt idx="0">
                  <c:v>Pell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'Fall to Subsequent Fall Re'!$D$5:$D$12</c:f>
              <c:strCache>
                <c:ptCount val="8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</c:strCache>
            </c:strRef>
          </c:cat>
          <c:val>
            <c:numRef>
              <c:f>'Fall to Subsequent Fall Re'!$S$5:$S$12</c:f>
              <c:numCache>
                <c:formatCode>General</c:formatCode>
                <c:ptCount val="8"/>
                <c:pt idx="0">
                  <c:v>787</c:v>
                </c:pt>
                <c:pt idx="1">
                  <c:v>643</c:v>
                </c:pt>
                <c:pt idx="2">
                  <c:v>640</c:v>
                </c:pt>
                <c:pt idx="3">
                  <c:v>571</c:v>
                </c:pt>
                <c:pt idx="4">
                  <c:v>525</c:v>
                </c:pt>
                <c:pt idx="5">
                  <c:v>492</c:v>
                </c:pt>
                <c:pt idx="6">
                  <c:v>417</c:v>
                </c:pt>
                <c:pt idx="7">
                  <c:v>402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87E2-418E-808C-52022A146F8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08718511"/>
        <c:axId val="748416367"/>
      </c:lineChart>
      <c:catAx>
        <c:axId val="808718511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Fall</a:t>
                </a:r>
                <a:r>
                  <a:rPr lang="en-US" baseline="0"/>
                  <a:t> Semester Cohort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8416367"/>
        <c:crosses val="autoZero"/>
        <c:auto val="1"/>
        <c:lblAlgn val="ctr"/>
        <c:lblOffset val="100"/>
        <c:noMultiLvlLbl val="0"/>
      </c:catAx>
      <c:valAx>
        <c:axId val="748416367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Reenrollment Count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71851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Fall to</a:t>
            </a:r>
            <a:r>
              <a:rPr lang="en-US" baseline="0"/>
              <a:t> Subsequent Fall Reenrollment Percentage</a:t>
            </a:r>
          </a:p>
          <a:p>
            <a:pPr>
              <a:defRPr/>
            </a:pPr>
            <a:r>
              <a:rPr lang="en-US" baseline="0"/>
              <a:t> (Graduates and Transfers Removed)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4"/>
          <c:order val="0"/>
          <c:tx>
            <c:strRef>
              <c:f>'Fall to Subsequent Fall Re'!$U$3:$X$3</c:f>
              <c:strCache>
                <c:ptCount val="1"/>
                <c:pt idx="0">
                  <c:v>All Students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00B0F0"/>
              </a:solidFill>
              <a:ln w="9525">
                <a:solidFill>
                  <a:srgbClr val="00B0F0"/>
                </a:solidFill>
              </a:ln>
              <a:effectLst/>
            </c:spPr>
          </c:marker>
          <c:cat>
            <c:strRef>
              <c:f>'Fall to Subsequent Fall Re'!$D$5:$D$12</c:f>
              <c:strCache>
                <c:ptCount val="8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</c:strCache>
            </c:strRef>
          </c:cat>
          <c:val>
            <c:numRef>
              <c:f>'Fall to Subsequent Fall Re'!$X$5:$X$12</c:f>
              <c:numCache>
                <c:formatCode>0.00%</c:formatCode>
                <c:ptCount val="8"/>
                <c:pt idx="0" formatCode="0.0%">
                  <c:v>0.58099999999999996</c:v>
                </c:pt>
                <c:pt idx="1">
                  <c:v>0.59599999999999997</c:v>
                </c:pt>
                <c:pt idx="2">
                  <c:v>0.57299999999999995</c:v>
                </c:pt>
                <c:pt idx="3">
                  <c:v>0.55900000000000005</c:v>
                </c:pt>
                <c:pt idx="4">
                  <c:v>0.43819999999999998</c:v>
                </c:pt>
                <c:pt idx="5">
                  <c:v>0.53269999999999995</c:v>
                </c:pt>
                <c:pt idx="6">
                  <c:v>0.52205100956429329</c:v>
                </c:pt>
                <c:pt idx="7">
                  <c:v>0.50990000000000002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424-42D1-99FE-E03D30866401}"/>
            </c:ext>
          </c:extLst>
        </c:ser>
        <c:ser>
          <c:idx val="0"/>
          <c:order val="1"/>
          <c:tx>
            <c:strRef>
              <c:f>'Fall to Subsequent Fall Re'!$E$3:$H$3</c:f>
              <c:strCache>
                <c:ptCount val="1"/>
                <c:pt idx="0">
                  <c:v>Filipino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strRef>
              <c:f>'Fall to Subsequent Fall Re'!$D$5:$D$12</c:f>
              <c:strCache>
                <c:ptCount val="8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</c:strCache>
            </c:strRef>
          </c:cat>
          <c:val>
            <c:numRef>
              <c:f>'Fall to Subsequent Fall Re'!$H$5:$H$12</c:f>
              <c:numCache>
                <c:formatCode>0%</c:formatCode>
                <c:ptCount val="8"/>
                <c:pt idx="0" formatCode="0.00%">
                  <c:v>0.624</c:v>
                </c:pt>
                <c:pt idx="1">
                  <c:v>0.64300000000000002</c:v>
                </c:pt>
                <c:pt idx="2" formatCode="0.00%">
                  <c:v>0.623</c:v>
                </c:pt>
                <c:pt idx="3" formatCode="0.00%">
                  <c:v>0.63800000000000001</c:v>
                </c:pt>
                <c:pt idx="4" formatCode="0.00%">
                  <c:v>0.52400000000000002</c:v>
                </c:pt>
                <c:pt idx="5" formatCode="0.00%">
                  <c:v>0.58730000000000004</c:v>
                </c:pt>
                <c:pt idx="6" formatCode="0.00%">
                  <c:v>0.548885077186964</c:v>
                </c:pt>
                <c:pt idx="7" formatCode="0.00%">
                  <c:v>0.55000000000000004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424-42D1-99FE-E03D30866401}"/>
            </c:ext>
          </c:extLst>
        </c:ser>
        <c:ser>
          <c:idx val="1"/>
          <c:order val="2"/>
          <c:tx>
            <c:strRef>
              <c:f>'Fall to Subsequent Fall Re'!$I$3:$L$3</c:f>
              <c:strCache>
                <c:ptCount val="1"/>
                <c:pt idx="0">
                  <c:v>Native Hawaiian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2.7793860499136912E-2"/>
                  <c:y val="-6.28756265356694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424-42D1-99FE-E03D30866401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424-42D1-99FE-E03D30866401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424-42D1-99FE-E03D30866401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424-42D1-99FE-E03D30866401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E424-42D1-99FE-E03D3086640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E424-42D1-99FE-E03D308664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'Fall to Subsequent Fall Re'!$D$5:$D$12</c:f>
              <c:strCache>
                <c:ptCount val="8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</c:strCache>
            </c:strRef>
          </c:cat>
          <c:val>
            <c:numRef>
              <c:f>'Fall to Subsequent Fall Re'!$L$5:$L$12</c:f>
              <c:numCache>
                <c:formatCode>0.00%</c:formatCode>
                <c:ptCount val="8"/>
                <c:pt idx="0">
                  <c:v>0.71</c:v>
                </c:pt>
                <c:pt idx="1">
                  <c:v>0.71599999999999997</c:v>
                </c:pt>
                <c:pt idx="2">
                  <c:v>0.70199999999999996</c:v>
                </c:pt>
                <c:pt idx="3">
                  <c:v>0.627</c:v>
                </c:pt>
                <c:pt idx="4">
                  <c:v>0.43080000000000002</c:v>
                </c:pt>
                <c:pt idx="5">
                  <c:v>0.47849999999999998</c:v>
                </c:pt>
                <c:pt idx="6">
                  <c:v>0.46348314606741575</c:v>
                </c:pt>
                <c:pt idx="7">
                  <c:v>0.44879999999999998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E424-42D1-99FE-E03D30866401}"/>
            </c:ext>
          </c:extLst>
        </c:ser>
        <c:ser>
          <c:idx val="2"/>
          <c:order val="3"/>
          <c:tx>
            <c:strRef>
              <c:f>'Fall to Subsequent Fall Re'!$M$3:$P$3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'Fall to Subsequent Fall Re'!$D$5:$D$12</c:f>
              <c:strCache>
                <c:ptCount val="8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</c:strCache>
            </c:strRef>
          </c:cat>
          <c:val>
            <c:numRef>
              <c:f>'Fall to Subsequent Fall Re'!$P$5:$P$12</c:f>
              <c:numCache>
                <c:formatCode>0.00%</c:formatCode>
                <c:ptCount val="8"/>
                <c:pt idx="0" formatCode="0.0%">
                  <c:v>0.41499999999999998</c:v>
                </c:pt>
                <c:pt idx="1">
                  <c:v>0.59099999999999997</c:v>
                </c:pt>
                <c:pt idx="2">
                  <c:v>0.47</c:v>
                </c:pt>
                <c:pt idx="3">
                  <c:v>0.49099999999999999</c:v>
                </c:pt>
                <c:pt idx="4">
                  <c:v>0.41299999999999998</c:v>
                </c:pt>
                <c:pt idx="5">
                  <c:v>0.4476</c:v>
                </c:pt>
                <c:pt idx="6">
                  <c:v>0.48214285714285715</c:v>
                </c:pt>
                <c:pt idx="7">
                  <c:v>0.40160000000000001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9-E424-42D1-99FE-E03D30866401}"/>
            </c:ext>
          </c:extLst>
        </c:ser>
        <c:ser>
          <c:idx val="3"/>
          <c:order val="4"/>
          <c:tx>
            <c:strRef>
              <c:f>'Fall to Subsequent Fall Re'!$Q$3:$T$3</c:f>
              <c:strCache>
                <c:ptCount val="1"/>
                <c:pt idx="0">
                  <c:v>Pell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'Fall to Subsequent Fall Re'!$D$5:$D$12</c:f>
              <c:strCache>
                <c:ptCount val="8"/>
                <c:pt idx="0">
                  <c:v>2015-2016</c:v>
                </c:pt>
                <c:pt idx="1">
                  <c:v>2016-2017</c:v>
                </c:pt>
                <c:pt idx="2">
                  <c:v>2017-2018</c:v>
                </c:pt>
                <c:pt idx="3">
                  <c:v>2018-2019</c:v>
                </c:pt>
                <c:pt idx="4">
                  <c:v>2019-2020</c:v>
                </c:pt>
                <c:pt idx="5">
                  <c:v>2020-2021</c:v>
                </c:pt>
                <c:pt idx="6">
                  <c:v>2021-2022</c:v>
                </c:pt>
                <c:pt idx="7">
                  <c:v>2022-2023</c:v>
                </c:pt>
              </c:strCache>
            </c:strRef>
          </c:cat>
          <c:val>
            <c:numRef>
              <c:f>'Fall to Subsequent Fall Re'!$T$5:$T$12</c:f>
              <c:numCache>
                <c:formatCode>0.00%</c:formatCode>
                <c:ptCount val="8"/>
                <c:pt idx="0">
                  <c:v>0.64900000000000002</c:v>
                </c:pt>
                <c:pt idx="1">
                  <c:v>0.64900000000000002</c:v>
                </c:pt>
                <c:pt idx="2">
                  <c:v>0.63700000000000001</c:v>
                </c:pt>
                <c:pt idx="3">
                  <c:v>0.61</c:v>
                </c:pt>
                <c:pt idx="4">
                  <c:v>0.53029999999999999</c:v>
                </c:pt>
                <c:pt idx="5">
                  <c:v>0.63080000000000003</c:v>
                </c:pt>
                <c:pt idx="6">
                  <c:v>0.57123287671232881</c:v>
                </c:pt>
                <c:pt idx="7">
                  <c:v>0.54400000000000004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A-E424-42D1-99FE-E03D308664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53217007"/>
        <c:axId val="796026943"/>
      </c:lineChart>
      <c:catAx>
        <c:axId val="105321700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Fall Semester Cohort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6026943"/>
        <c:crosses val="autoZero"/>
        <c:auto val="1"/>
        <c:lblAlgn val="ctr"/>
        <c:lblOffset val="100"/>
        <c:noMultiLvlLbl val="0"/>
      </c:catAx>
      <c:valAx>
        <c:axId val="796026943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Reenrollment Percentage (Graduates and Transfers</a:t>
                </a:r>
                <a:r>
                  <a:rPr lang="en-US" baseline="0"/>
                  <a:t> Removed)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0.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5321700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Count of All Fall</a:t>
            </a:r>
            <a:r>
              <a:rPr lang="en-US" baseline="0"/>
              <a:t> Semester Course Completions</a:t>
            </a:r>
          </a:p>
        </c:rich>
      </c:tx>
      <c:layout>
        <c:manualLayout>
          <c:xMode val="edge"/>
          <c:yMode val="edge"/>
          <c:x val="0.21783593717451988"/>
          <c:y val="2.53279095329237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4"/>
          <c:order val="0"/>
          <c:tx>
            <c:strRef>
              <c:f>'Fall Course Completion'!$AC$8:$AH$8</c:f>
              <c:strCache>
                <c:ptCount val="1"/>
                <c:pt idx="0">
                  <c:v>All Students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'Fall Course Completion'!$D$10:$D$17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'Fall Course Completion'!$AD$10:$AD$17</c:f>
              <c:numCache>
                <c:formatCode>General</c:formatCode>
                <c:ptCount val="8"/>
                <c:pt idx="0">
                  <c:v>15493</c:v>
                </c:pt>
                <c:pt idx="1">
                  <c:v>14785</c:v>
                </c:pt>
                <c:pt idx="2">
                  <c:v>13988</c:v>
                </c:pt>
                <c:pt idx="3">
                  <c:v>13445</c:v>
                </c:pt>
                <c:pt idx="4">
                  <c:v>13290</c:v>
                </c:pt>
                <c:pt idx="5">
                  <c:v>11633</c:v>
                </c:pt>
                <c:pt idx="6">
                  <c:v>11166</c:v>
                </c:pt>
                <c:pt idx="7">
                  <c:v>11114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4EB-4498-84C9-18932F1D65D5}"/>
            </c:ext>
          </c:extLst>
        </c:ser>
        <c:ser>
          <c:idx val="0"/>
          <c:order val="1"/>
          <c:tx>
            <c:strRef>
              <c:f>'Fall Course Completion'!$E$8:$I$8</c:f>
              <c:strCache>
                <c:ptCount val="1"/>
                <c:pt idx="0">
                  <c:v>Filipino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'Fall Course Completion'!$D$10:$D$17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'Fall Course Completion'!$F$10:$F$17</c:f>
              <c:numCache>
                <c:formatCode>General</c:formatCode>
                <c:ptCount val="8"/>
                <c:pt idx="0">
                  <c:v>2290</c:v>
                </c:pt>
                <c:pt idx="1">
                  <c:v>2185</c:v>
                </c:pt>
                <c:pt idx="2">
                  <c:v>2146</c:v>
                </c:pt>
                <c:pt idx="3">
                  <c:v>2055</c:v>
                </c:pt>
                <c:pt idx="4">
                  <c:v>2247</c:v>
                </c:pt>
                <c:pt idx="5">
                  <c:v>1818</c:v>
                </c:pt>
                <c:pt idx="6">
                  <c:v>1812</c:v>
                </c:pt>
                <c:pt idx="7">
                  <c:v>1816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4EB-4498-84C9-18932F1D65D5}"/>
            </c:ext>
          </c:extLst>
        </c:ser>
        <c:ser>
          <c:idx val="1"/>
          <c:order val="2"/>
          <c:tx>
            <c:strRef>
              <c:f>'Fall Course Completion'!$K$8:$P$8</c:f>
              <c:strCache>
                <c:ptCount val="1"/>
                <c:pt idx="0">
                  <c:v>Native Hawaiian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'Fall Course Completion'!$D$10:$D$17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'Fall Course Completion'!$L$10:$L$17</c:f>
              <c:numCache>
                <c:formatCode>General</c:formatCode>
                <c:ptCount val="8"/>
                <c:pt idx="0">
                  <c:v>2225</c:v>
                </c:pt>
                <c:pt idx="1">
                  <c:v>2209</c:v>
                </c:pt>
                <c:pt idx="2">
                  <c:v>2155</c:v>
                </c:pt>
                <c:pt idx="3">
                  <c:v>2029</c:v>
                </c:pt>
                <c:pt idx="4">
                  <c:v>2328</c:v>
                </c:pt>
                <c:pt idx="5">
                  <c:v>2168</c:v>
                </c:pt>
                <c:pt idx="6">
                  <c:v>1975</c:v>
                </c:pt>
                <c:pt idx="7">
                  <c:v>1817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4EB-4498-84C9-18932F1D65D5}"/>
            </c:ext>
          </c:extLst>
        </c:ser>
        <c:ser>
          <c:idx val="2"/>
          <c:order val="3"/>
          <c:tx>
            <c:strRef>
              <c:f>'Fall Course Completion'!$Q$8:$V$8</c:f>
              <c:strCache>
                <c:ptCount val="1"/>
                <c:pt idx="0">
                  <c:v>Pacific Islander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'Fall Course Completion'!$D$10:$D$17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'Fall Course Completion'!$R$10:$R$17</c:f>
              <c:numCache>
                <c:formatCode>General</c:formatCode>
                <c:ptCount val="8"/>
                <c:pt idx="0">
                  <c:v>238</c:v>
                </c:pt>
                <c:pt idx="1">
                  <c:v>249</c:v>
                </c:pt>
                <c:pt idx="2">
                  <c:v>231</c:v>
                </c:pt>
                <c:pt idx="3">
                  <c:v>216</c:v>
                </c:pt>
                <c:pt idx="4">
                  <c:v>230</c:v>
                </c:pt>
                <c:pt idx="5">
                  <c:v>181</c:v>
                </c:pt>
                <c:pt idx="6">
                  <c:v>223</c:v>
                </c:pt>
                <c:pt idx="7">
                  <c:v>280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4EB-4498-84C9-18932F1D65D5}"/>
            </c:ext>
          </c:extLst>
        </c:ser>
        <c:ser>
          <c:idx val="3"/>
          <c:order val="4"/>
          <c:tx>
            <c:strRef>
              <c:f>'Fall Course Completion'!$W$8:$AB$8</c:f>
              <c:strCache>
                <c:ptCount val="1"/>
                <c:pt idx="0">
                  <c:v>Pell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'Fall Course Completion'!$D$10:$D$17</c:f>
              <c:numCache>
                <c:formatCode>General</c:formatCode>
                <c:ptCount val="8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2021</c:v>
                </c:pt>
                <c:pt idx="6">
                  <c:v>2022</c:v>
                </c:pt>
                <c:pt idx="7">
                  <c:v>2023</c:v>
                </c:pt>
              </c:numCache>
            </c:numRef>
          </c:cat>
          <c:val>
            <c:numRef>
              <c:f>'Fall Course Completion'!$X$10:$X$17</c:f>
              <c:numCache>
                <c:formatCode>General</c:formatCode>
                <c:ptCount val="8"/>
                <c:pt idx="0">
                  <c:v>3979</c:v>
                </c:pt>
                <c:pt idx="1">
                  <c:v>3835</c:v>
                </c:pt>
                <c:pt idx="2">
                  <c:v>3598</c:v>
                </c:pt>
                <c:pt idx="3">
                  <c:v>2811</c:v>
                </c:pt>
                <c:pt idx="4">
                  <c:v>2810</c:v>
                </c:pt>
                <c:pt idx="5">
                  <c:v>2390</c:v>
                </c:pt>
                <c:pt idx="6">
                  <c:v>2350</c:v>
                </c:pt>
                <c:pt idx="7">
                  <c:v>2557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64EB-4498-84C9-18932F1D65D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1475375"/>
        <c:axId val="1072810575"/>
      </c:lineChart>
      <c:catAx>
        <c:axId val="96147537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Fall Term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72810575"/>
        <c:crosses val="autoZero"/>
        <c:auto val="1"/>
        <c:lblAlgn val="ctr"/>
        <c:lblOffset val="100"/>
        <c:noMultiLvlLbl val="0"/>
      </c:catAx>
      <c:valAx>
        <c:axId val="107281057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Count</a:t>
                </a:r>
                <a:r>
                  <a:rPr lang="en-US" baseline="0"/>
                  <a:t> of Course Completions</a:t>
                </a:r>
                <a:endParaRPr lang="en-US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61475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AAC2F-436C-44E4-A4BA-0569E246D8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CE1F08-4912-4975-8D61-03D62DCA67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2A9321-5420-4201-99B6-680C93656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9560-3662-492C-AA38-30C023EBAC2B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CBCA9-12B6-48D8-83F5-ADA9B5EDB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9C450-2CA6-4010-8C00-4691FC00C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1E4F-0743-4D11-A3A5-E487E8A9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853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13BB2-86C9-4130-A893-A854EB287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9E4EE6-84BE-4D67-B780-5C013C540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C56AEB-B74A-42C5-955A-D3484F064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9560-3662-492C-AA38-30C023EBAC2B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2C154-20DC-4459-A1C5-63EC54E65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C27DC-5EA1-474E-8977-8178DDF31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1E4F-0743-4D11-A3A5-E487E8A9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76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87FF3C-1EB0-4BF2-988E-E4C9D4E506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2169FF-10FA-4A4F-8BEB-1D4970D722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F86C4B-1EF6-412D-B988-475A2873F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9560-3662-492C-AA38-30C023EBAC2B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62765-14A4-437B-8ED2-AAD6527C5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C9E6F1-5982-42BB-B6F7-7ABE0D531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1E4F-0743-4D11-A3A5-E487E8A9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678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DA9CC4-4D9B-478B-AFFF-2AF1334CA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5992A1-14EA-4716-94F4-2E0F55377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B4B49-852B-4E6A-9B4D-63E7441B7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9560-3662-492C-AA38-30C023EBAC2B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3031D3-2B80-4848-ACB5-5E8ED127F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76F3B-0072-4451-AF72-F4DAC68FA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1E4F-0743-4D11-A3A5-E487E8A9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147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75E60-DE21-46FB-B3BB-2670846EB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804699-C306-4EE4-9166-DED5CB5DF1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008D6-CF6B-45EC-B7AA-B49AAEAEC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9560-3662-492C-AA38-30C023EBAC2B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B7D00-97BF-4263-A698-7EFB3920F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4E7A69-143E-406B-847F-33DD51A3B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1E4F-0743-4D11-A3A5-E487E8A9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794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F1A94-9D31-4BC9-B2F8-F2E14D9D5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9E210E-5F87-4269-9A94-297626DE7A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252F3-55D5-4BED-A28F-5889A2F916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C3D51C-48E1-4CAA-BF52-EBAEF13FB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9560-3662-492C-AA38-30C023EBAC2B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ACFA9F7-F299-4053-9554-0CBDA62A1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09072E-F62C-4150-AE3F-A4E1175F7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1E4F-0743-4D11-A3A5-E487E8A9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37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FFE83F-2A03-4884-B126-4C066661E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B066D5-2064-4E16-A892-C8C6F0B5F8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D8EC86-E7D7-4B0C-98AD-6F627328E6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A78499-9825-4D8B-AFDE-949DA8FA75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D2E862-0341-4042-9B20-183F14934F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F32D349-64B0-4122-8310-3E6AA4441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9560-3662-492C-AA38-30C023EBAC2B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8BD45A-16B9-4FB9-BDB8-96FB3243A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4BE143-203A-4A76-8A79-7A5866F98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1E4F-0743-4D11-A3A5-E487E8A9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3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CC469-4AAF-4AAC-B9AC-CDB92D8E1D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451B102-04BB-42FF-A949-50FFE213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9560-3662-492C-AA38-30C023EBAC2B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1B9DEB-A150-4E69-BF56-03CA26100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4E86C3-C692-4855-9105-52C1B3907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1E4F-0743-4D11-A3A5-E487E8A9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57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542F02-1260-4366-AF50-5DD16124D0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9560-3662-492C-AA38-30C023EBAC2B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ACB0F15-970E-4D64-A8C8-21A9536160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D9EF07-579B-44AE-A392-8E6849D69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1E4F-0743-4D11-A3A5-E487E8A9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8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5A68F-37F4-45B7-8A19-E313ACB74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24F34-CAEF-4A58-8754-535E3E1128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9801CF-276A-4044-A3D9-0B26560AC8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F5C4C6-BFA8-4420-921E-947DA0FB2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9560-3662-492C-AA38-30C023EBAC2B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3FDA5B-1245-4426-8C72-28903DCFB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FF0206-D0F1-43CC-A44B-44B8F83CFB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1E4F-0743-4D11-A3A5-E487E8A9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122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12EDC-60A5-4566-97EF-FD21F85E81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471977-F60B-43D3-AEB8-A6338BE7FA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14249-7E98-4A37-BF69-EE9B0648B1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7D10DF-7856-4324-A200-C24C35EE42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C9560-3662-492C-AA38-30C023EBAC2B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195C4-F31A-4C25-BEF6-A268C521A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D3D76-98EF-4A3D-9A59-3857E1B92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A1E4F-0743-4D11-A3A5-E487E8A9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328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4A575D0-D80C-4A15-A79C-BDD6F266F2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350D36-9023-4B8F-BA81-99B64A5E42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526393-B5F4-4F8C-83CA-253B74B96E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C9560-3662-492C-AA38-30C023EBAC2B}" type="datetimeFigureOut">
              <a:rPr lang="en-US" smtClean="0"/>
              <a:t>4/9/2024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4C26FE-3B44-458A-B01F-96650C5A68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28D211-519E-4AF6-B5A1-B30464EFDF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A1E4F-0743-4D11-A3A5-E487E8A9E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48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2.xml"/><Relationship Id="rId4" Type="http://schemas.openxmlformats.org/officeDocument/2006/relationships/chart" Target="../charts/char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6.xml"/><Relationship Id="rId4" Type="http://schemas.openxmlformats.org/officeDocument/2006/relationships/chart" Target="../charts/char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E5644F4-2C93-41FB-9E99-F463BB6685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10267" y="2601119"/>
            <a:ext cx="9144000" cy="1655762"/>
          </a:xfrm>
        </p:spPr>
        <p:txBody>
          <a:bodyPr/>
          <a:lstStyle/>
          <a:p>
            <a:r>
              <a:rPr lang="en-US" dirty="0"/>
              <a:t>Institutional Effectiveness Measures </a:t>
            </a:r>
          </a:p>
          <a:p>
            <a:r>
              <a:rPr lang="en-US" dirty="0"/>
              <a:t>Spring 2024 Update</a:t>
            </a:r>
          </a:p>
        </p:txBody>
      </p:sp>
    </p:spTree>
    <p:extLst>
      <p:ext uri="{BB962C8B-B14F-4D97-AF65-F5344CB8AC3E}">
        <p14:creationId xmlns:p14="http://schemas.microsoft.com/office/powerpoint/2010/main" val="1023623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60833F31-21BA-47E2-A234-C551CB1CDE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0029993"/>
              </p:ext>
            </p:extLst>
          </p:nvPr>
        </p:nvGraphicFramePr>
        <p:xfrm>
          <a:off x="2855168" y="765109"/>
          <a:ext cx="7800392" cy="4711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5441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/>
          </p:cNvGraphicFramePr>
          <p:nvPr/>
        </p:nvGraphicFramePr>
        <p:xfrm>
          <a:off x="2097880" y="1328737"/>
          <a:ext cx="7996239" cy="4200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3094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885DB7F-284D-4BF3-84CB-08FC1BEB01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0426100"/>
              </p:ext>
            </p:extLst>
          </p:nvPr>
        </p:nvGraphicFramePr>
        <p:xfrm>
          <a:off x="-70369" y="0"/>
          <a:ext cx="6286501" cy="3900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0F33E2B2-AAE0-47F3-9B7C-E5A9909D06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8007806"/>
              </p:ext>
            </p:extLst>
          </p:nvPr>
        </p:nvGraphicFramePr>
        <p:xfrm>
          <a:off x="6216132" y="2994688"/>
          <a:ext cx="5662613" cy="39290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7968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2D79F6AA-4EA0-4B45-B1D4-CA322E8AC7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329722"/>
              </p:ext>
            </p:extLst>
          </p:nvPr>
        </p:nvGraphicFramePr>
        <p:xfrm>
          <a:off x="0" y="0"/>
          <a:ext cx="8494537" cy="3241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5C28D74B-4EF3-4C33-A346-C70FABE9B8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1234044"/>
              </p:ext>
            </p:extLst>
          </p:nvPr>
        </p:nvGraphicFramePr>
        <p:xfrm>
          <a:off x="4898719" y="3102428"/>
          <a:ext cx="7191636" cy="3830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41953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DDFFEBC8-97F6-4627-B371-4077C1ED516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7911004"/>
              </p:ext>
            </p:extLst>
          </p:nvPr>
        </p:nvGraphicFramePr>
        <p:xfrm>
          <a:off x="110704" y="0"/>
          <a:ext cx="7286625" cy="3286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49E78A0-1CB8-4AC9-B3C4-31F03EC422E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2529323"/>
              </p:ext>
            </p:extLst>
          </p:nvPr>
        </p:nvGraphicFramePr>
        <p:xfrm>
          <a:off x="3896356" y="3571877"/>
          <a:ext cx="8224838" cy="3433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47038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2AEDFE24-9A34-418C-A5FF-01F5A1CAF5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4519139"/>
              </p:ext>
            </p:extLst>
          </p:nvPr>
        </p:nvGraphicFramePr>
        <p:xfrm>
          <a:off x="0" y="125138"/>
          <a:ext cx="5645020" cy="3112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6FCD2C2-BC40-44EA-BD81-8F2270301D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1746762"/>
              </p:ext>
            </p:extLst>
          </p:nvPr>
        </p:nvGraphicFramePr>
        <p:xfrm>
          <a:off x="6652095" y="0"/>
          <a:ext cx="5645020" cy="3112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DEEB3F4A-9CFB-44EB-BC48-4E3BB9BF7FA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1002473"/>
              </p:ext>
            </p:extLst>
          </p:nvPr>
        </p:nvGraphicFramePr>
        <p:xfrm>
          <a:off x="1" y="3620279"/>
          <a:ext cx="5645020" cy="3237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509826D0-69E6-4F88-80A2-483BE783B7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5477130"/>
              </p:ext>
            </p:extLst>
          </p:nvPr>
        </p:nvGraphicFramePr>
        <p:xfrm>
          <a:off x="6096000" y="3620279"/>
          <a:ext cx="5422496" cy="32377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299066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51E7318-FDF1-4DE8-A830-700C3B2480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6204011"/>
              </p:ext>
            </p:extLst>
          </p:nvPr>
        </p:nvGraphicFramePr>
        <p:xfrm>
          <a:off x="0" y="0"/>
          <a:ext cx="5541947" cy="3531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30BD1DD9-3020-4CCD-8C6C-CD496E0C90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4806497"/>
              </p:ext>
            </p:extLst>
          </p:nvPr>
        </p:nvGraphicFramePr>
        <p:xfrm>
          <a:off x="6820045" y="193173"/>
          <a:ext cx="5371955" cy="3531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4B2708D3-2DC8-45A7-8DCA-C701E45C19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5277134"/>
              </p:ext>
            </p:extLst>
          </p:nvPr>
        </p:nvGraphicFramePr>
        <p:xfrm>
          <a:off x="169991" y="3916767"/>
          <a:ext cx="5371956" cy="2941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EE5F13AA-0EB8-48F4-B7CA-92F3F6145C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6559370"/>
              </p:ext>
            </p:extLst>
          </p:nvPr>
        </p:nvGraphicFramePr>
        <p:xfrm>
          <a:off x="6820045" y="3877257"/>
          <a:ext cx="5242687" cy="3020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734346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287</Words>
  <Application>Microsoft Office PowerPoint</Application>
  <PresentationFormat>Widescreen</PresentationFormat>
  <Paragraphs>68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Shaun Kiyabu</dc:creator>
  <cp:lastModifiedBy>Shaun Kiyabu</cp:lastModifiedBy>
  <cp:revision>5</cp:revision>
  <dcterms:created xsi:type="dcterms:W3CDTF">2024-04-09T19:51:18Z</dcterms:created>
  <dcterms:modified xsi:type="dcterms:W3CDTF">2024-04-09T22:16:16Z</dcterms:modified>
</cp:coreProperties>
</file>