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60" r:id="rId7"/>
    <p:sldId id="263" r:id="rId8"/>
    <p:sldId id="264" r:id="rId9"/>
    <p:sldId id="265" r:id="rId10"/>
    <p:sldId id="259" r:id="rId11"/>
    <p:sldId id="266" r:id="rId12"/>
    <p:sldId id="267" r:id="rId13"/>
    <p:sldId id="268" r:id="rId14"/>
    <p:sldId id="269" r:id="rId15"/>
    <p:sldId id="270" r:id="rId16"/>
    <p:sldId id="272" r:id="rId17"/>
    <p:sldId id="271"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5865"/>
  </p:normalViewPr>
  <p:slideViewPr>
    <p:cSldViewPr snapToGrid="0" snapToObjects="1">
      <p:cViewPr varScale="1">
        <p:scale>
          <a:sx n="114" d="100"/>
          <a:sy n="114" d="100"/>
        </p:scale>
        <p:origin x="4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6/9/2021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6/9/2021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oncursolution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concursolutions.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receipts@expenseit.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card.intranet.hawaii.edu/" TargetMode="External"/><Relationship Id="rId2" Type="http://schemas.openxmlformats.org/officeDocument/2006/relationships/hyperlink" Target="mailto:pcard@hawaii.edu" TargetMode="External"/><Relationship Id="rId1" Type="http://schemas.openxmlformats.org/officeDocument/2006/relationships/slideLayout" Target="../slideLayouts/slideLayout2.xml"/><Relationship Id="rId6" Type="http://schemas.openxmlformats.org/officeDocument/2006/relationships/hyperlink" Target="mailto:receipts@expenseit.com" TargetMode="External"/><Relationship Id="rId5" Type="http://schemas.openxmlformats.org/officeDocument/2006/relationships/hyperlink" Target="https://universityofhawaii.sabacloud.com/Saba/Web_spf/NA7P1PRD136/app/me/learningeventdetail/cours000000000003340?regId=regdw000000000024473" TargetMode="External"/><Relationship Id="rId4" Type="http://schemas.openxmlformats.org/officeDocument/2006/relationships/hyperlink" Target="https://www.google.com/url?q=https://universityofhawaii.sabacloud.com/Saba/Web_spf/NA7P1PRD136/common/registercatalog/dowbt-0000003480-1&amp;sa=D&amp;source=hangouts&amp;ust=1623358604426000&amp;usg=AFQjCNHmD8o67QMp1Qyf7ADFHia4cdl3C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AEAC1-B754-F846-944B-F0E214673D6B}"/>
              </a:ext>
            </a:extLst>
          </p:cNvPr>
          <p:cNvSpPr>
            <a:spLocks noGrp="1"/>
          </p:cNvSpPr>
          <p:nvPr>
            <p:ph type="ctrTitle"/>
          </p:nvPr>
        </p:nvSpPr>
        <p:spPr/>
        <p:txBody>
          <a:bodyPr>
            <a:normAutofit fontScale="90000"/>
          </a:bodyPr>
          <a:lstStyle/>
          <a:p>
            <a:r>
              <a:rPr lang="en-US" dirty="0"/>
              <a:t>PCARD PROGRAM RESET</a:t>
            </a:r>
            <a:br>
              <a:rPr lang="en-US" dirty="0"/>
            </a:br>
            <a:r>
              <a:rPr lang="en-US" sz="4900" dirty="0"/>
              <a:t>SAP CONCUR AND THE NEW PCDO</a:t>
            </a:r>
            <a:endParaRPr lang="en-US" dirty="0"/>
          </a:p>
        </p:txBody>
      </p:sp>
      <p:sp>
        <p:nvSpPr>
          <p:cNvPr id="3" name="Subtitle 2">
            <a:extLst>
              <a:ext uri="{FF2B5EF4-FFF2-40B4-BE49-F238E27FC236}">
                <a16:creationId xmlns:a16="http://schemas.microsoft.com/office/drawing/2014/main" id="{FD0BD1DA-CD4D-8C48-A74C-6609AF096BF5}"/>
              </a:ext>
            </a:extLst>
          </p:cNvPr>
          <p:cNvSpPr>
            <a:spLocks noGrp="1"/>
          </p:cNvSpPr>
          <p:nvPr>
            <p:ph type="subTitle" idx="1"/>
          </p:nvPr>
        </p:nvSpPr>
        <p:spPr/>
        <p:txBody>
          <a:bodyPr/>
          <a:lstStyle/>
          <a:p>
            <a:r>
              <a:rPr lang="en-US" dirty="0"/>
              <a:t>By </a:t>
            </a:r>
            <a:r>
              <a:rPr lang="en-US" dirty="0" err="1"/>
              <a:t>shawn</a:t>
            </a:r>
            <a:r>
              <a:rPr lang="en-US" dirty="0"/>
              <a:t> </a:t>
            </a:r>
            <a:r>
              <a:rPr lang="en-US" dirty="0" err="1"/>
              <a:t>richey</a:t>
            </a:r>
            <a:r>
              <a:rPr lang="en-US" dirty="0"/>
              <a:t>, </a:t>
            </a:r>
            <a:r>
              <a:rPr lang="en-US" dirty="0" err="1"/>
              <a:t>paul</a:t>
            </a:r>
            <a:r>
              <a:rPr lang="en-US" dirty="0"/>
              <a:t> utu, </a:t>
            </a:r>
            <a:r>
              <a:rPr lang="en-US" dirty="0" err="1"/>
              <a:t>stephanie</a:t>
            </a:r>
            <a:r>
              <a:rPr lang="en-US" dirty="0"/>
              <a:t> </a:t>
            </a:r>
            <a:r>
              <a:rPr lang="en-US" dirty="0" err="1"/>
              <a:t>kashiwaeda</a:t>
            </a:r>
            <a:r>
              <a:rPr lang="en-US" dirty="0"/>
              <a:t>, Maria </a:t>
            </a:r>
            <a:r>
              <a:rPr lang="en-US" dirty="0" err="1"/>
              <a:t>escobar</a:t>
            </a:r>
            <a:endParaRPr lang="en-US" dirty="0"/>
          </a:p>
          <a:p>
            <a:r>
              <a:rPr lang="en-US" u="sng" dirty="0">
                <a:hlinkClick r:id="rId2"/>
              </a:rPr>
              <a:t>www.concursolutions.com</a:t>
            </a:r>
            <a:endParaRPr lang="en-US" dirty="0"/>
          </a:p>
        </p:txBody>
      </p:sp>
    </p:spTree>
    <p:extLst>
      <p:ext uri="{BB962C8B-B14F-4D97-AF65-F5344CB8AC3E}">
        <p14:creationId xmlns:p14="http://schemas.microsoft.com/office/powerpoint/2010/main" val="678109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85D38-F886-154B-B2AB-FF23DC023AE3}"/>
              </a:ext>
            </a:extLst>
          </p:cNvPr>
          <p:cNvSpPr>
            <a:spLocks noGrp="1"/>
          </p:cNvSpPr>
          <p:nvPr>
            <p:ph type="title"/>
          </p:nvPr>
        </p:nvSpPr>
        <p:spPr>
          <a:xfrm>
            <a:off x="1493808" y="747780"/>
            <a:ext cx="9603275" cy="1049235"/>
          </a:xfrm>
        </p:spPr>
        <p:txBody>
          <a:bodyPr>
            <a:normAutofit fontScale="90000"/>
          </a:bodyPr>
          <a:lstStyle/>
          <a:p>
            <a:r>
              <a:rPr lang="en-US" u="sng" dirty="0">
                <a:hlinkClick r:id="rId2"/>
              </a:rPr>
              <a:t>www.concursolutions.com</a:t>
            </a:r>
            <a:r>
              <a:rPr lang="en-US" dirty="0"/>
              <a:t> and </a:t>
            </a:r>
            <a:br>
              <a:rPr lang="en-US" dirty="0"/>
            </a:br>
            <a:r>
              <a:rPr lang="en-US" dirty="0"/>
              <a:t>SAP Mobile App (OPTIONAL)</a:t>
            </a:r>
            <a:br>
              <a:rPr lang="en-US" dirty="0"/>
            </a:br>
            <a:endParaRPr lang="en-US" dirty="0"/>
          </a:p>
        </p:txBody>
      </p:sp>
      <p:sp>
        <p:nvSpPr>
          <p:cNvPr id="3" name="Content Placeholder 2">
            <a:extLst>
              <a:ext uri="{FF2B5EF4-FFF2-40B4-BE49-F238E27FC236}">
                <a16:creationId xmlns:a16="http://schemas.microsoft.com/office/drawing/2014/main" id="{75D7F03D-3F0F-3F4A-846E-225121C97C29}"/>
              </a:ext>
            </a:extLst>
          </p:cNvPr>
          <p:cNvSpPr>
            <a:spLocks noGrp="1"/>
          </p:cNvSpPr>
          <p:nvPr>
            <p:ph idx="1"/>
          </p:nvPr>
        </p:nvSpPr>
        <p:spPr/>
        <p:txBody>
          <a:bodyPr/>
          <a:lstStyle/>
          <a:p>
            <a:r>
              <a:rPr lang="en-US" sz="1600" dirty="0"/>
              <a:t>All employees can access their PCDO at anytime via web interface or mobile application.</a:t>
            </a:r>
          </a:p>
          <a:p>
            <a:r>
              <a:rPr lang="en-US" sz="1600" dirty="0"/>
              <a:t>Single Sign On is available, however employees who access UH Foundation Concur must use a password.</a:t>
            </a:r>
          </a:p>
          <a:p>
            <a:endParaRPr lang="en-US" dirty="0"/>
          </a:p>
        </p:txBody>
      </p:sp>
      <p:pic>
        <p:nvPicPr>
          <p:cNvPr id="2050" name="Picture 2">
            <a:extLst>
              <a:ext uri="{FF2B5EF4-FFF2-40B4-BE49-F238E27FC236}">
                <a16:creationId xmlns:a16="http://schemas.microsoft.com/office/drawing/2014/main" id="{F38E7698-1A12-1B41-A825-D5A55F2FBA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08124"/>
            <a:ext cx="12192000" cy="393858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F0776C0-E75E-AA49-AFB6-51E4405DD82A}"/>
              </a:ext>
            </a:extLst>
          </p:cNvPr>
          <p:cNvSpPr/>
          <p:nvPr/>
        </p:nvSpPr>
        <p:spPr>
          <a:xfrm>
            <a:off x="2479427" y="3522682"/>
            <a:ext cx="6096000" cy="1200329"/>
          </a:xfrm>
          <a:prstGeom prst="rect">
            <a:avLst/>
          </a:prstGeom>
        </p:spPr>
        <p:txBody>
          <a:bodyPr>
            <a:spAutoFit/>
          </a:bodyPr>
          <a:lstStyle/>
          <a:p>
            <a:r>
              <a:rPr lang="en-US" b="1" dirty="0">
                <a:solidFill>
                  <a:srgbClr val="000000"/>
                </a:solidFill>
                <a:latin typeface="Calibri" panose="020F0502020204030204" pitchFamily="34" charset="0"/>
              </a:rPr>
              <a:t>Request = Pre-purchase Approvals</a:t>
            </a:r>
            <a:endParaRPr lang="en-US" b="1" dirty="0"/>
          </a:p>
          <a:p>
            <a:r>
              <a:rPr lang="en-US" b="1" dirty="0">
                <a:solidFill>
                  <a:srgbClr val="000000"/>
                </a:solidFill>
                <a:latin typeface="Calibri" panose="020F0502020204030204" pitchFamily="34" charset="0"/>
              </a:rPr>
              <a:t>Expense = Receipts and PCDO</a:t>
            </a:r>
            <a:endParaRPr lang="en-US" b="1" dirty="0"/>
          </a:p>
          <a:p>
            <a:r>
              <a:rPr lang="en-US" b="1" dirty="0">
                <a:solidFill>
                  <a:srgbClr val="000000"/>
                </a:solidFill>
                <a:latin typeface="Calibri" panose="020F0502020204030204" pitchFamily="34" charset="0"/>
              </a:rPr>
              <a:t>Approvals = Personal Approvals</a:t>
            </a:r>
            <a:endParaRPr lang="en-US" b="1" dirty="0"/>
          </a:p>
          <a:p>
            <a:r>
              <a:rPr lang="en-US" b="1" dirty="0">
                <a:solidFill>
                  <a:srgbClr val="000000"/>
                </a:solidFill>
                <a:latin typeface="Calibri" panose="020F0502020204030204" pitchFamily="34" charset="0"/>
              </a:rPr>
              <a:t>Reporting = Data on Card Use</a:t>
            </a:r>
            <a:endParaRPr lang="en-US" b="1" dirty="0"/>
          </a:p>
        </p:txBody>
      </p:sp>
      <p:sp>
        <p:nvSpPr>
          <p:cNvPr id="5" name="TextBox 4">
            <a:extLst>
              <a:ext uri="{FF2B5EF4-FFF2-40B4-BE49-F238E27FC236}">
                <a16:creationId xmlns:a16="http://schemas.microsoft.com/office/drawing/2014/main" id="{B5827560-98B4-5240-9577-8DD324DCFC06}"/>
              </a:ext>
            </a:extLst>
          </p:cNvPr>
          <p:cNvSpPr txBox="1"/>
          <p:nvPr/>
        </p:nvSpPr>
        <p:spPr>
          <a:xfrm>
            <a:off x="5678312" y="4727681"/>
            <a:ext cx="6615289" cy="523220"/>
          </a:xfrm>
          <a:prstGeom prst="rect">
            <a:avLst/>
          </a:prstGeom>
          <a:noFill/>
        </p:spPr>
        <p:txBody>
          <a:bodyPr wrap="square" rtlCol="0">
            <a:spAutoFit/>
          </a:bodyPr>
          <a:lstStyle/>
          <a:p>
            <a:r>
              <a:rPr lang="en-US" sz="1400" b="1" dirty="0"/>
              <a:t>The Goal is to work toward zero (00) with one (01) open report per month.   </a:t>
            </a:r>
            <a:endParaRPr lang="en-US" sz="1400" dirty="0"/>
          </a:p>
          <a:p>
            <a:pPr algn="ctr"/>
            <a:r>
              <a:rPr lang="en-US" sz="1400" b="1" dirty="0"/>
              <a:t>  Available Expenses = Not on PCDO</a:t>
            </a:r>
            <a:endParaRPr lang="en-US" sz="1400" dirty="0"/>
          </a:p>
        </p:txBody>
      </p:sp>
    </p:spTree>
    <p:extLst>
      <p:ext uri="{BB962C8B-B14F-4D97-AF65-F5344CB8AC3E}">
        <p14:creationId xmlns:p14="http://schemas.microsoft.com/office/powerpoint/2010/main" val="952191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14FBF-BF3E-CC41-877C-C4F7D79476D2}"/>
              </a:ext>
            </a:extLst>
          </p:cNvPr>
          <p:cNvSpPr>
            <a:spLocks noGrp="1"/>
          </p:cNvSpPr>
          <p:nvPr>
            <p:ph type="title"/>
          </p:nvPr>
        </p:nvSpPr>
        <p:spPr/>
        <p:txBody>
          <a:bodyPr/>
          <a:lstStyle/>
          <a:p>
            <a:r>
              <a:rPr lang="en-US" dirty="0"/>
              <a:t>Site Walkthrough and Considerations</a:t>
            </a:r>
            <a:br>
              <a:rPr lang="en-US" dirty="0"/>
            </a:br>
            <a:r>
              <a:rPr lang="en-US" sz="2400" dirty="0"/>
              <a:t>15 Minute demonstration</a:t>
            </a:r>
            <a:endParaRPr lang="en-US" dirty="0"/>
          </a:p>
        </p:txBody>
      </p:sp>
      <p:sp>
        <p:nvSpPr>
          <p:cNvPr id="3" name="Content Placeholder 2">
            <a:extLst>
              <a:ext uri="{FF2B5EF4-FFF2-40B4-BE49-F238E27FC236}">
                <a16:creationId xmlns:a16="http://schemas.microsoft.com/office/drawing/2014/main" id="{0426E23C-8EE9-7843-88F4-B2B18E1FC431}"/>
              </a:ext>
            </a:extLst>
          </p:cNvPr>
          <p:cNvSpPr>
            <a:spLocks noGrp="1"/>
          </p:cNvSpPr>
          <p:nvPr>
            <p:ph idx="1"/>
          </p:nvPr>
        </p:nvSpPr>
        <p:spPr>
          <a:xfrm>
            <a:off x="1451579" y="2015732"/>
            <a:ext cx="9603275" cy="3801972"/>
          </a:xfrm>
        </p:spPr>
        <p:txBody>
          <a:bodyPr>
            <a:normAutofit/>
          </a:bodyPr>
          <a:lstStyle/>
          <a:p>
            <a:r>
              <a:rPr lang="en-US" dirty="0"/>
              <a:t>Creating Report - Header = Coversheet; Expense = Transaction</a:t>
            </a:r>
          </a:p>
          <a:p>
            <a:r>
              <a:rPr lang="en-US" dirty="0"/>
              <a:t>Expense Type = Object Code - Type ahead that will remember what you chose last</a:t>
            </a:r>
          </a:p>
          <a:p>
            <a:r>
              <a:rPr lang="en-US" dirty="0"/>
              <a:t>Capital Assets - Must have unique Org Ref ID for each allocation, itemization and entry.</a:t>
            </a:r>
          </a:p>
          <a:p>
            <a:r>
              <a:rPr lang="en-US" dirty="0"/>
              <a:t>Goods and Services Received Date - If not received by PCDO submit date comment must explain.</a:t>
            </a:r>
          </a:p>
          <a:p>
            <a:r>
              <a:rPr lang="en-US" dirty="0"/>
              <a:t>Mobile App – Easiest way to manage and submit PCDO</a:t>
            </a:r>
          </a:p>
          <a:p>
            <a:r>
              <a:rPr lang="en-US" dirty="0"/>
              <a:t>Submit Monthly PCDO – For each monthly billing cycle</a:t>
            </a:r>
          </a:p>
        </p:txBody>
      </p:sp>
    </p:spTree>
    <p:extLst>
      <p:ext uri="{BB962C8B-B14F-4D97-AF65-F5344CB8AC3E}">
        <p14:creationId xmlns:p14="http://schemas.microsoft.com/office/powerpoint/2010/main" val="1381709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961BD-A0BE-8242-ACB6-0045BB298710}"/>
              </a:ext>
            </a:extLst>
          </p:cNvPr>
          <p:cNvSpPr>
            <a:spLocks noGrp="1"/>
          </p:cNvSpPr>
          <p:nvPr>
            <p:ph type="title"/>
          </p:nvPr>
        </p:nvSpPr>
        <p:spPr/>
        <p:txBody>
          <a:bodyPr>
            <a:normAutofit fontScale="90000"/>
          </a:bodyPr>
          <a:lstStyle/>
          <a:p>
            <a:r>
              <a:rPr lang="en-US" sz="3600" dirty="0"/>
              <a:t>Documentation in Concur</a:t>
            </a:r>
            <a:br>
              <a:rPr lang="en-US" dirty="0"/>
            </a:br>
            <a:r>
              <a:rPr lang="en-US" sz="2000" dirty="0"/>
              <a:t>IT IS HIGHLY RECOMMENDED TO ATTACH DOCUMENTS TO THEIR CORRESPONDING TRANSACTIONS. WORK WITH YOUR DEPARTMENT FOR DOCUMENTATION SPECIFICS</a:t>
            </a:r>
            <a:endParaRPr lang="en-US" dirty="0"/>
          </a:p>
        </p:txBody>
      </p:sp>
      <p:sp>
        <p:nvSpPr>
          <p:cNvPr id="3" name="Content Placeholder 2">
            <a:extLst>
              <a:ext uri="{FF2B5EF4-FFF2-40B4-BE49-F238E27FC236}">
                <a16:creationId xmlns:a16="http://schemas.microsoft.com/office/drawing/2014/main" id="{57C77B34-D1CC-BA4A-BB30-69A808DFCBC7}"/>
              </a:ext>
            </a:extLst>
          </p:cNvPr>
          <p:cNvSpPr>
            <a:spLocks noGrp="1"/>
          </p:cNvSpPr>
          <p:nvPr>
            <p:ph idx="1"/>
          </p:nvPr>
        </p:nvSpPr>
        <p:spPr>
          <a:xfrm>
            <a:off x="1451579" y="2015732"/>
            <a:ext cx="4511899" cy="3450613"/>
          </a:xfrm>
        </p:spPr>
        <p:txBody>
          <a:bodyPr>
            <a:normAutofit fontScale="77500" lnSpcReduction="20000"/>
          </a:bodyPr>
          <a:lstStyle/>
          <a:p>
            <a:r>
              <a:rPr lang="en-US" dirty="0"/>
              <a:t>Mobile Application - Easiest way to participate in the new program however it is OPTIONAL and you must elect to download this to make your life easier. </a:t>
            </a:r>
          </a:p>
          <a:p>
            <a:r>
              <a:rPr lang="en-US" b="1" dirty="0"/>
              <a:t>We will not support a stipend or reimbursement for using personal devices.</a:t>
            </a:r>
            <a:endParaRPr lang="en-US" dirty="0"/>
          </a:p>
          <a:p>
            <a:r>
              <a:rPr lang="en-US" dirty="0"/>
              <a:t>Mobile capture in the app will scan document(s) and use optical character recognition (OCR) to read the receipts to automatically match them to your card transaction. </a:t>
            </a:r>
          </a:p>
        </p:txBody>
      </p:sp>
      <p:sp>
        <p:nvSpPr>
          <p:cNvPr id="4" name="Content Placeholder 2">
            <a:extLst>
              <a:ext uri="{FF2B5EF4-FFF2-40B4-BE49-F238E27FC236}">
                <a16:creationId xmlns:a16="http://schemas.microsoft.com/office/drawing/2014/main" id="{9FE1604F-CE98-AC43-AB64-FDA2D13395B5}"/>
              </a:ext>
            </a:extLst>
          </p:cNvPr>
          <p:cNvSpPr txBox="1">
            <a:spLocks/>
          </p:cNvSpPr>
          <p:nvPr/>
        </p:nvSpPr>
        <p:spPr>
          <a:xfrm>
            <a:off x="6228522" y="2015732"/>
            <a:ext cx="4651513" cy="3868233"/>
          </a:xfrm>
          <a:prstGeom prst="rect">
            <a:avLst/>
          </a:prstGeom>
        </p:spPr>
        <p:txBody>
          <a:bodyPr vert="horz" lIns="91440" tIns="45720" rIns="91440" bIns="45720" rtlCol="0" anchor="t">
            <a:normAutofit fontScale="850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dirty="0"/>
              <a:t>Register your email(s) to forward attachments and emails to </a:t>
            </a:r>
            <a:r>
              <a:rPr lang="en-US" u="sng" dirty="0">
                <a:hlinkClick r:id="rId2"/>
              </a:rPr>
              <a:t>receipts@expenseit.com</a:t>
            </a:r>
            <a:r>
              <a:rPr lang="en-US" dirty="0"/>
              <a:t> which will appear in your profile to be added to your PCDO. You can also upload scanned and electronic copies directly into Concur.</a:t>
            </a:r>
          </a:p>
          <a:p>
            <a:r>
              <a:rPr lang="en-US" dirty="0"/>
              <a:t>Level three bank data for certain vendors will populate in Concur and represents itemized vendor documentation for a transaction. </a:t>
            </a:r>
          </a:p>
          <a:p>
            <a:r>
              <a:rPr lang="en-US" dirty="0"/>
              <a:t>Missing receipt affidavit is available for transactions without receipts. Trends of missing receipts are subject to violation and this should only be used when no other options are available.</a:t>
            </a:r>
          </a:p>
        </p:txBody>
      </p:sp>
    </p:spTree>
    <p:extLst>
      <p:ext uri="{BB962C8B-B14F-4D97-AF65-F5344CB8AC3E}">
        <p14:creationId xmlns:p14="http://schemas.microsoft.com/office/powerpoint/2010/main" val="237124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F3772-DC05-024A-BC1B-2DE005FB7E6A}"/>
              </a:ext>
            </a:extLst>
          </p:cNvPr>
          <p:cNvSpPr>
            <a:spLocks noGrp="1"/>
          </p:cNvSpPr>
          <p:nvPr>
            <p:ph type="title"/>
          </p:nvPr>
        </p:nvSpPr>
        <p:spPr/>
        <p:txBody>
          <a:bodyPr>
            <a:normAutofit/>
          </a:bodyPr>
          <a:lstStyle/>
          <a:p>
            <a:r>
              <a:rPr lang="en-US" dirty="0"/>
              <a:t>Documentation Requirements</a:t>
            </a:r>
          </a:p>
        </p:txBody>
      </p:sp>
      <p:sp>
        <p:nvSpPr>
          <p:cNvPr id="3" name="Content Placeholder 2">
            <a:extLst>
              <a:ext uri="{FF2B5EF4-FFF2-40B4-BE49-F238E27FC236}">
                <a16:creationId xmlns:a16="http://schemas.microsoft.com/office/drawing/2014/main" id="{9E44986B-ED1B-EC44-87A2-56C9F9ED27C4}"/>
              </a:ext>
            </a:extLst>
          </p:cNvPr>
          <p:cNvSpPr>
            <a:spLocks noGrp="1"/>
          </p:cNvSpPr>
          <p:nvPr>
            <p:ph idx="1"/>
          </p:nvPr>
        </p:nvSpPr>
        <p:spPr>
          <a:xfrm>
            <a:off x="1451579" y="2015732"/>
            <a:ext cx="9603275" cy="4037749"/>
          </a:xfrm>
        </p:spPr>
        <p:txBody>
          <a:bodyPr>
            <a:normAutofit fontScale="55000" lnSpcReduction="20000"/>
          </a:bodyPr>
          <a:lstStyle/>
          <a:p>
            <a:pPr marL="0" indent="0">
              <a:buNone/>
            </a:pPr>
            <a:r>
              <a:rPr lang="en-US" dirty="0"/>
              <a:t>Receipt documentation will be accepted in the following and descending order of importance. Anything other than detailed and original merchant documentation requires comments on the PCDO.</a:t>
            </a:r>
          </a:p>
          <a:p>
            <a:pPr marL="457200" indent="-457200" fontAlgn="base">
              <a:buFont typeface="+mj-lt"/>
              <a:buAutoNum type="arabicPeriod"/>
            </a:pPr>
            <a:r>
              <a:rPr lang="en-US" dirty="0"/>
              <a:t>Original detailed merchant receipt, confirming invoice, or itemized packing slip;</a:t>
            </a:r>
          </a:p>
          <a:p>
            <a:pPr marL="457200" indent="-457200" fontAlgn="base">
              <a:buFont typeface="+mj-lt"/>
              <a:buAutoNum type="arabicPeriod"/>
            </a:pPr>
            <a:r>
              <a:rPr lang="en-US" dirty="0"/>
              <a:t>Original Procurement Card receipt(s), with itemization (Level 3 data);</a:t>
            </a:r>
          </a:p>
          <a:p>
            <a:pPr marL="457200" indent="-457200" fontAlgn="base">
              <a:buFont typeface="+mj-lt"/>
              <a:buAutoNum type="arabicPeriod"/>
            </a:pPr>
            <a:r>
              <a:rPr lang="en-US" dirty="0"/>
              <a:t>Confirmation email or web/electronic acknowledgement/confirmation; then</a:t>
            </a:r>
          </a:p>
          <a:p>
            <a:pPr marL="457200" indent="-457200" fontAlgn="base">
              <a:buFont typeface="+mj-lt"/>
              <a:buAutoNum type="arabicPeriod"/>
            </a:pPr>
            <a:r>
              <a:rPr lang="en-US" dirty="0"/>
              <a:t>Affidavit of Missing Receipt.</a:t>
            </a:r>
          </a:p>
          <a:p>
            <a:pPr marL="0" indent="0">
              <a:buNone/>
            </a:pPr>
            <a:r>
              <a:rPr lang="en-US" b="1" dirty="0"/>
              <a:t>Order Forms or Invoices without confirmation of payment are not acceptable documentation for a transaction.</a:t>
            </a:r>
          </a:p>
          <a:p>
            <a:pPr marL="0" indent="0">
              <a:buNone/>
            </a:pPr>
            <a:r>
              <a:rPr lang="en-US" dirty="0"/>
              <a:t>Vendor documentation, subject to the order of precedence, provided after the sale or transaction has occurred shall be accepted so long as it has the following information:</a:t>
            </a:r>
          </a:p>
          <a:p>
            <a:pPr fontAlgn="base"/>
            <a:r>
              <a:rPr lang="en-US" dirty="0"/>
              <a:t>Vendor’s name (sellers name and address if purchased through third party);</a:t>
            </a:r>
          </a:p>
          <a:p>
            <a:pPr fontAlgn="base"/>
            <a:r>
              <a:rPr lang="en-US" dirty="0"/>
              <a:t>date of payment;</a:t>
            </a:r>
          </a:p>
          <a:p>
            <a:pPr fontAlgn="base"/>
            <a:r>
              <a:rPr lang="en-US" dirty="0"/>
              <a:t>Itemized costs, quantities and description of goods or limited services purchased;</a:t>
            </a:r>
          </a:p>
          <a:p>
            <a:pPr fontAlgn="base"/>
            <a:r>
              <a:rPr lang="en-US" dirty="0"/>
              <a:t>Grand total of expenditures; and</a:t>
            </a:r>
          </a:p>
          <a:p>
            <a:pPr fontAlgn="base"/>
            <a:r>
              <a:rPr lang="en-US" dirty="0"/>
              <a:t>Translation into English (if original language is not English)</a:t>
            </a:r>
          </a:p>
        </p:txBody>
      </p:sp>
    </p:spTree>
    <p:extLst>
      <p:ext uri="{BB962C8B-B14F-4D97-AF65-F5344CB8AC3E}">
        <p14:creationId xmlns:p14="http://schemas.microsoft.com/office/powerpoint/2010/main" val="2421566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868E4-B396-634C-8002-D22B26D2FFD2}"/>
              </a:ext>
            </a:extLst>
          </p:cNvPr>
          <p:cNvSpPr>
            <a:spLocks noGrp="1"/>
          </p:cNvSpPr>
          <p:nvPr>
            <p:ph type="title"/>
          </p:nvPr>
        </p:nvSpPr>
        <p:spPr/>
        <p:txBody>
          <a:bodyPr>
            <a:normAutofit/>
          </a:bodyPr>
          <a:lstStyle/>
          <a:p>
            <a:r>
              <a:rPr lang="en-US" dirty="0"/>
              <a:t>Program Expectations</a:t>
            </a:r>
          </a:p>
        </p:txBody>
      </p:sp>
      <p:sp>
        <p:nvSpPr>
          <p:cNvPr id="3" name="Content Placeholder 2">
            <a:extLst>
              <a:ext uri="{FF2B5EF4-FFF2-40B4-BE49-F238E27FC236}">
                <a16:creationId xmlns:a16="http://schemas.microsoft.com/office/drawing/2014/main" id="{33B318BE-05B3-4449-8CAA-CE8841D6C425}"/>
              </a:ext>
            </a:extLst>
          </p:cNvPr>
          <p:cNvSpPr>
            <a:spLocks noGrp="1"/>
          </p:cNvSpPr>
          <p:nvPr>
            <p:ph idx="1"/>
          </p:nvPr>
        </p:nvSpPr>
        <p:spPr>
          <a:xfrm>
            <a:off x="1451579" y="2015732"/>
            <a:ext cx="9603275" cy="3921242"/>
          </a:xfrm>
        </p:spPr>
        <p:txBody>
          <a:bodyPr>
            <a:normAutofit fontScale="77500" lnSpcReduction="20000"/>
          </a:bodyPr>
          <a:lstStyle/>
          <a:p>
            <a:r>
              <a:rPr lang="en-US" dirty="0"/>
              <a:t>Only make University appropriate purchases on your </a:t>
            </a:r>
            <a:r>
              <a:rPr lang="en-US" dirty="0" err="1"/>
              <a:t>PCard</a:t>
            </a:r>
            <a:r>
              <a:rPr lang="en-US" dirty="0"/>
              <a:t>.</a:t>
            </a:r>
          </a:p>
          <a:p>
            <a:r>
              <a:rPr lang="en-US" dirty="0"/>
              <a:t>Complete and attach expenses to your PCDO as early as possible.</a:t>
            </a:r>
          </a:p>
          <a:p>
            <a:r>
              <a:rPr lang="en-US" dirty="0"/>
              <a:t>Submit PCDO for approval in a timely manner.</a:t>
            </a:r>
          </a:p>
          <a:p>
            <a:r>
              <a:rPr lang="en-US" dirty="0"/>
              <a:t>Work with Department Coordinators and fiscal staff for card administration concerns and support of anticipated purchases that may not fit in your purchasing profile to avoid disruption and administrative burden.</a:t>
            </a:r>
          </a:p>
          <a:p>
            <a:r>
              <a:rPr lang="en-US" dirty="0"/>
              <a:t>For Concur work with:</a:t>
            </a:r>
          </a:p>
          <a:p>
            <a:r>
              <a:rPr lang="en-US" dirty="0"/>
              <a:t>–Reallocators to build your monthly PCDO.</a:t>
            </a:r>
          </a:p>
          <a:p>
            <a:r>
              <a:rPr lang="en-US" dirty="0"/>
              <a:t>–Department Coordinators to process Requests (If applicable).</a:t>
            </a:r>
          </a:p>
          <a:p>
            <a:r>
              <a:rPr lang="en-US" dirty="0"/>
              <a:t>–Reconcilers to assist with tracking approval of PCDO.</a:t>
            </a:r>
          </a:p>
          <a:p>
            <a:r>
              <a:rPr lang="en-US" dirty="0"/>
              <a:t>Participate in the community, trainings and offerings afforded to Cardholders and support staff.</a:t>
            </a:r>
          </a:p>
          <a:p>
            <a:r>
              <a:rPr lang="en-US" dirty="0"/>
              <a:t>KEEP IT SIMPLE AND ACCOUNTABLE</a:t>
            </a:r>
          </a:p>
        </p:txBody>
      </p:sp>
    </p:spTree>
    <p:extLst>
      <p:ext uri="{BB962C8B-B14F-4D97-AF65-F5344CB8AC3E}">
        <p14:creationId xmlns:p14="http://schemas.microsoft.com/office/powerpoint/2010/main" val="889252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A3047-9455-0E42-A801-96E11227080D}"/>
              </a:ext>
            </a:extLst>
          </p:cNvPr>
          <p:cNvSpPr>
            <a:spLocks noGrp="1"/>
          </p:cNvSpPr>
          <p:nvPr>
            <p:ph type="title"/>
          </p:nvPr>
        </p:nvSpPr>
        <p:spPr/>
        <p:txBody>
          <a:bodyPr>
            <a:normAutofit/>
          </a:bodyPr>
          <a:lstStyle/>
          <a:p>
            <a:r>
              <a:rPr lang="en-US" dirty="0"/>
              <a:t>Timeline</a:t>
            </a:r>
          </a:p>
        </p:txBody>
      </p:sp>
      <p:sp>
        <p:nvSpPr>
          <p:cNvPr id="3" name="Content Placeholder 2">
            <a:extLst>
              <a:ext uri="{FF2B5EF4-FFF2-40B4-BE49-F238E27FC236}">
                <a16:creationId xmlns:a16="http://schemas.microsoft.com/office/drawing/2014/main" id="{85D7BC34-1B62-DB49-8843-36C8B81C1A4D}"/>
              </a:ext>
            </a:extLst>
          </p:cNvPr>
          <p:cNvSpPr>
            <a:spLocks noGrp="1"/>
          </p:cNvSpPr>
          <p:nvPr>
            <p:ph idx="1"/>
          </p:nvPr>
        </p:nvSpPr>
        <p:spPr/>
        <p:txBody>
          <a:bodyPr>
            <a:normAutofit/>
          </a:bodyPr>
          <a:lstStyle/>
          <a:p>
            <a:r>
              <a:rPr lang="en-US" dirty="0"/>
              <a:t>Today - You can login to SAP Concur and explore the environment on the web and mobile platform.</a:t>
            </a:r>
          </a:p>
          <a:p>
            <a:r>
              <a:rPr lang="en-US" dirty="0"/>
              <a:t>June 15, 2021 - Transactions appear in SAP Concur.</a:t>
            </a:r>
          </a:p>
          <a:p>
            <a:r>
              <a:rPr lang="en-US" dirty="0"/>
              <a:t>July 14, 2021 – Notice to submit first PCDO for approvals in Concur</a:t>
            </a:r>
          </a:p>
          <a:p>
            <a:r>
              <a:rPr lang="en-US" dirty="0"/>
              <a:t>July 29, 2021 - Auto-submit notice for July PCDO submissions </a:t>
            </a:r>
          </a:p>
          <a:p>
            <a:r>
              <a:rPr lang="en-US" dirty="0"/>
              <a:t>August 14, 2021 - Expectation for first PCDO to be posted to KFS Accounting Ledger</a:t>
            </a:r>
          </a:p>
        </p:txBody>
      </p:sp>
    </p:spTree>
    <p:extLst>
      <p:ext uri="{BB962C8B-B14F-4D97-AF65-F5344CB8AC3E}">
        <p14:creationId xmlns:p14="http://schemas.microsoft.com/office/powerpoint/2010/main" val="194519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95149-8987-D94E-B3FC-27C8CC1F17D1}"/>
              </a:ext>
            </a:extLst>
          </p:cNvPr>
          <p:cNvSpPr>
            <a:spLocks noGrp="1"/>
          </p:cNvSpPr>
          <p:nvPr>
            <p:ph type="title"/>
          </p:nvPr>
        </p:nvSpPr>
        <p:spPr/>
        <p:txBody>
          <a:bodyPr/>
          <a:lstStyle/>
          <a:p>
            <a:r>
              <a:rPr lang="en-US" dirty="0"/>
              <a:t>Thank you and citations</a:t>
            </a:r>
          </a:p>
        </p:txBody>
      </p:sp>
      <p:sp>
        <p:nvSpPr>
          <p:cNvPr id="3" name="Content Placeholder 2">
            <a:extLst>
              <a:ext uri="{FF2B5EF4-FFF2-40B4-BE49-F238E27FC236}">
                <a16:creationId xmlns:a16="http://schemas.microsoft.com/office/drawing/2014/main" id="{A4D08D3F-9FDF-EA4F-A06B-0647FEDEE748}"/>
              </a:ext>
            </a:extLst>
          </p:cNvPr>
          <p:cNvSpPr>
            <a:spLocks noGrp="1"/>
          </p:cNvSpPr>
          <p:nvPr>
            <p:ph idx="1"/>
          </p:nvPr>
        </p:nvSpPr>
        <p:spPr/>
        <p:txBody>
          <a:bodyPr>
            <a:normAutofit/>
          </a:bodyPr>
          <a:lstStyle/>
          <a:p>
            <a:r>
              <a:rPr lang="en-US" dirty="0"/>
              <a:t>Embrace the change</a:t>
            </a:r>
          </a:p>
          <a:p>
            <a:r>
              <a:rPr lang="en-US" dirty="0"/>
              <a:t>Get it done and move on to your important work</a:t>
            </a:r>
          </a:p>
          <a:p>
            <a:pPr marL="0" indent="0">
              <a:buNone/>
            </a:pPr>
            <a:endParaRPr lang="en-US" dirty="0"/>
          </a:p>
          <a:p>
            <a:pPr marL="0" indent="0">
              <a:buNone/>
            </a:pPr>
            <a:r>
              <a:rPr lang="en-US" dirty="0"/>
              <a:t>CITATIONS</a:t>
            </a:r>
          </a:p>
          <a:p>
            <a:r>
              <a:rPr lang="en-US" dirty="0"/>
              <a:t>Art Kohn "Brain Science: The Forgetting Curve–the Dirty Secret of Corporate Training" , Version (edition), Learning Solutions,  March 13, 2014, </a:t>
            </a:r>
            <a:r>
              <a:rPr lang="en-US" sz="1600" dirty="0"/>
              <a:t>https://</a:t>
            </a:r>
            <a:r>
              <a:rPr lang="en-US" sz="1600" dirty="0" err="1"/>
              <a:t>learningsolutionsmag.com</a:t>
            </a:r>
            <a:r>
              <a:rPr lang="en-US" sz="1600" dirty="0"/>
              <a:t>/articles/1379/brain-science-the-forgetting-curvethe-dirty-secret-of-corporate-training#:~:text=Research%20on%20the%20forgetting%20curve,of%2090%20percent%20of%20it.</a:t>
            </a:r>
            <a:endParaRPr lang="en-US" dirty="0"/>
          </a:p>
        </p:txBody>
      </p:sp>
    </p:spTree>
    <p:extLst>
      <p:ext uri="{BB962C8B-B14F-4D97-AF65-F5344CB8AC3E}">
        <p14:creationId xmlns:p14="http://schemas.microsoft.com/office/powerpoint/2010/main" val="520097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7328B-963B-F242-843C-8FC448E83E3A}"/>
              </a:ext>
            </a:extLst>
          </p:cNvPr>
          <p:cNvSpPr>
            <a:spLocks noGrp="1"/>
          </p:cNvSpPr>
          <p:nvPr>
            <p:ph type="title"/>
          </p:nvPr>
        </p:nvSpPr>
        <p:spPr/>
        <p:txBody>
          <a:bodyPr>
            <a:normAutofit/>
          </a:bodyPr>
          <a:lstStyle/>
          <a:p>
            <a:r>
              <a:rPr lang="en-US" dirty="0"/>
              <a:t>Handouts and Training Materials</a:t>
            </a:r>
            <a:br>
              <a:rPr lang="en-US" dirty="0"/>
            </a:br>
            <a:endParaRPr lang="en-US" dirty="0"/>
          </a:p>
        </p:txBody>
      </p:sp>
      <p:sp>
        <p:nvSpPr>
          <p:cNvPr id="3" name="Content Placeholder 2">
            <a:extLst>
              <a:ext uri="{FF2B5EF4-FFF2-40B4-BE49-F238E27FC236}">
                <a16:creationId xmlns:a16="http://schemas.microsoft.com/office/drawing/2014/main" id="{91FE6107-18D1-644A-B99F-E573EFE667F2}"/>
              </a:ext>
            </a:extLst>
          </p:cNvPr>
          <p:cNvSpPr>
            <a:spLocks noGrp="1"/>
          </p:cNvSpPr>
          <p:nvPr>
            <p:ph idx="1"/>
          </p:nvPr>
        </p:nvSpPr>
        <p:spPr/>
        <p:txBody>
          <a:bodyPr>
            <a:normAutofit fontScale="85000" lnSpcReduction="10000"/>
          </a:bodyPr>
          <a:lstStyle/>
          <a:p>
            <a:pPr marL="457200" indent="-457200" fontAlgn="base">
              <a:buFont typeface="+mj-lt"/>
              <a:buAutoNum type="arabicPeriod"/>
            </a:pPr>
            <a:r>
              <a:rPr lang="en-US" dirty="0"/>
              <a:t>Getting Started - How to set up and optimize your account and create your monthly PCDO</a:t>
            </a:r>
          </a:p>
          <a:p>
            <a:pPr marL="457200" indent="-457200" fontAlgn="base">
              <a:buFont typeface="+mj-lt"/>
              <a:buAutoNum type="arabicPeriod"/>
            </a:pPr>
            <a:r>
              <a:rPr lang="en-US" dirty="0"/>
              <a:t>Making Purchases - Best practices for making transactions, retaining receipts and building your monthly PCDO.</a:t>
            </a:r>
          </a:p>
          <a:p>
            <a:pPr marL="457200" indent="-457200" fontAlgn="base">
              <a:buFont typeface="+mj-lt"/>
              <a:buAutoNum type="arabicPeriod"/>
            </a:pPr>
            <a:r>
              <a:rPr lang="en-US" dirty="0"/>
              <a:t>Allocation, Itemization and Other Consideration - Best practices for completing expense entries.</a:t>
            </a:r>
          </a:p>
          <a:p>
            <a:pPr marL="457200" indent="-457200" fontAlgn="base">
              <a:buFont typeface="+mj-lt"/>
              <a:buAutoNum type="arabicPeriod"/>
            </a:pPr>
            <a:r>
              <a:rPr lang="en-US" dirty="0"/>
              <a:t>Submitting for PCDO Approvals - Finalizing your monthly PCDO, submitting for approval and attaching documentation and statements. Addressing returned PCDO.</a:t>
            </a:r>
          </a:p>
          <a:p>
            <a:pPr marL="457200" indent="-457200" fontAlgn="base">
              <a:buFont typeface="+mj-lt"/>
              <a:buAutoNum type="arabicPeriod"/>
            </a:pPr>
            <a:r>
              <a:rPr lang="en-US" dirty="0"/>
              <a:t>Email Reminders, Audit Rules and Expectations - Timeline for reminders, deadlines and audit rule considerations.</a:t>
            </a:r>
          </a:p>
          <a:p>
            <a:pPr marL="457200" indent="-457200" fontAlgn="base">
              <a:buFont typeface="+mj-lt"/>
              <a:buAutoNum type="arabicPeriod"/>
            </a:pPr>
            <a:r>
              <a:rPr lang="en-US" dirty="0"/>
              <a:t>Requests - Temp Unblocks and Pre-Purchase Approvals</a:t>
            </a:r>
          </a:p>
        </p:txBody>
      </p:sp>
    </p:spTree>
    <p:extLst>
      <p:ext uri="{BB962C8B-B14F-4D97-AF65-F5344CB8AC3E}">
        <p14:creationId xmlns:p14="http://schemas.microsoft.com/office/powerpoint/2010/main" val="1582490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93FE5-95FC-2B45-892C-7EA6EBD1BBC4}"/>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939FB9E1-C3B2-6240-B8DF-B6369E2A3791}"/>
              </a:ext>
            </a:extLst>
          </p:cNvPr>
          <p:cNvSpPr>
            <a:spLocks noGrp="1"/>
          </p:cNvSpPr>
          <p:nvPr>
            <p:ph idx="1"/>
          </p:nvPr>
        </p:nvSpPr>
        <p:spPr/>
        <p:txBody>
          <a:bodyPr/>
          <a:lstStyle/>
          <a:p>
            <a:r>
              <a:rPr lang="en-US" dirty="0">
                <a:hlinkClick r:id="rId2"/>
              </a:rPr>
              <a:t>pcard@hawaii.edu</a:t>
            </a:r>
            <a:endParaRPr lang="en-US" dirty="0"/>
          </a:p>
          <a:p>
            <a:r>
              <a:rPr lang="en-US" dirty="0">
                <a:hlinkClick r:id="rId3"/>
              </a:rPr>
              <a:t>https://www.pcard.intranet.hawaii.edu</a:t>
            </a:r>
            <a:endParaRPr lang="en-US" dirty="0"/>
          </a:p>
          <a:p>
            <a:r>
              <a:rPr lang="en-US" dirty="0"/>
              <a:t>Saba Handouts:</a:t>
            </a:r>
            <a:r>
              <a:rPr lang="en-US" dirty="0">
                <a:hlinkClick r:id="rId4"/>
              </a:rPr>
              <a:t> </a:t>
            </a:r>
            <a:r>
              <a:rPr lang="en-US" dirty="0">
                <a:hlinkClick r:id="rId5"/>
              </a:rPr>
              <a:t>https://universityofhawaii.sabacloud.com/Saba/Web_spf/NA7P1PRD136/app/me/learningeventdetail/cours000000000003340?regId=regdw000000000024473</a:t>
            </a:r>
            <a:endParaRPr lang="en-US" dirty="0"/>
          </a:p>
          <a:p>
            <a:r>
              <a:rPr lang="en-US" dirty="0"/>
              <a:t>Email receipt: </a:t>
            </a:r>
            <a:r>
              <a:rPr lang="en-US" u="sng" dirty="0">
                <a:hlinkClick r:id="rId6"/>
              </a:rPr>
              <a:t>receipts@expenseit.com</a:t>
            </a:r>
            <a:r>
              <a:rPr lang="en-US" dirty="0"/>
              <a:t> </a:t>
            </a:r>
          </a:p>
        </p:txBody>
      </p:sp>
    </p:spTree>
    <p:extLst>
      <p:ext uri="{BB962C8B-B14F-4D97-AF65-F5344CB8AC3E}">
        <p14:creationId xmlns:p14="http://schemas.microsoft.com/office/powerpoint/2010/main" val="590856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13707-2073-3642-999A-47A9B493DE9A}"/>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6385DB2-AD30-AB4C-BBBF-3E4DE2D9C79C}"/>
              </a:ext>
            </a:extLst>
          </p:cNvPr>
          <p:cNvSpPr>
            <a:spLocks noGrp="1"/>
          </p:cNvSpPr>
          <p:nvPr>
            <p:ph idx="1"/>
          </p:nvPr>
        </p:nvSpPr>
        <p:spPr/>
        <p:txBody>
          <a:bodyPr>
            <a:normAutofit fontScale="70000" lnSpcReduction="20000"/>
          </a:bodyPr>
          <a:lstStyle/>
          <a:p>
            <a:pPr fontAlgn="base"/>
            <a:r>
              <a:rPr lang="en-US" dirty="0"/>
              <a:t>Keep it Simple - SAP</a:t>
            </a:r>
          </a:p>
          <a:p>
            <a:pPr lvl="1" fontAlgn="base"/>
            <a:r>
              <a:rPr lang="en-US" dirty="0"/>
              <a:t>New Approach</a:t>
            </a:r>
            <a:endParaRPr lang="en-US" sz="2000" dirty="0"/>
          </a:p>
          <a:p>
            <a:pPr lvl="1" fontAlgn="base"/>
            <a:r>
              <a:rPr lang="en-US" dirty="0"/>
              <a:t>New System</a:t>
            </a:r>
            <a:endParaRPr lang="en-US" sz="2000" dirty="0"/>
          </a:p>
          <a:p>
            <a:pPr lvl="1" fontAlgn="base"/>
            <a:r>
              <a:rPr lang="en-US" dirty="0"/>
              <a:t>New PCDO</a:t>
            </a:r>
            <a:endParaRPr lang="en-US" sz="2000" dirty="0"/>
          </a:p>
          <a:p>
            <a:pPr fontAlgn="base"/>
            <a:r>
              <a:rPr lang="en-US" dirty="0"/>
              <a:t>Keep Calm and Carry On</a:t>
            </a:r>
          </a:p>
          <a:p>
            <a:pPr lvl="1" fontAlgn="base"/>
            <a:r>
              <a:rPr lang="en-US" dirty="0"/>
              <a:t>Demo</a:t>
            </a:r>
          </a:p>
          <a:p>
            <a:pPr lvl="1" fontAlgn="base"/>
            <a:r>
              <a:rPr lang="en-US" dirty="0"/>
              <a:t>Commitment</a:t>
            </a:r>
            <a:endParaRPr lang="en-US" sz="2000" dirty="0"/>
          </a:p>
          <a:p>
            <a:pPr lvl="1" fontAlgn="base"/>
            <a:r>
              <a:rPr lang="en-US" dirty="0"/>
              <a:t>Timeline</a:t>
            </a:r>
            <a:endParaRPr lang="en-US" sz="2000" dirty="0"/>
          </a:p>
          <a:p>
            <a:pPr fontAlgn="base"/>
            <a:r>
              <a:rPr lang="en-US" dirty="0"/>
              <a:t>Keep It Up</a:t>
            </a:r>
          </a:p>
          <a:p>
            <a:pPr lvl="1" fontAlgn="base"/>
            <a:r>
              <a:rPr lang="en-US" dirty="0"/>
              <a:t>Closing Remarks</a:t>
            </a:r>
            <a:endParaRPr lang="en-US" sz="2000" dirty="0"/>
          </a:p>
          <a:p>
            <a:pPr lvl="1" fontAlgn="base"/>
            <a:r>
              <a:rPr lang="en-US" dirty="0"/>
              <a:t>Handouts and  Training Materials</a:t>
            </a:r>
            <a:endParaRPr lang="en-US" sz="2000" dirty="0"/>
          </a:p>
          <a:p>
            <a:pPr lvl="1" fontAlgn="base"/>
            <a:r>
              <a:rPr lang="en-US" dirty="0"/>
              <a:t>Questions</a:t>
            </a:r>
            <a:endParaRPr lang="en-US" sz="2000" dirty="0"/>
          </a:p>
        </p:txBody>
      </p:sp>
    </p:spTree>
    <p:extLst>
      <p:ext uri="{BB962C8B-B14F-4D97-AF65-F5344CB8AC3E}">
        <p14:creationId xmlns:p14="http://schemas.microsoft.com/office/powerpoint/2010/main" val="811873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B53FF-CE33-D447-A1F6-EA2E659FC7FC}"/>
              </a:ext>
            </a:extLst>
          </p:cNvPr>
          <p:cNvSpPr>
            <a:spLocks noGrp="1"/>
          </p:cNvSpPr>
          <p:nvPr>
            <p:ph type="title"/>
          </p:nvPr>
        </p:nvSpPr>
        <p:spPr>
          <a:xfrm>
            <a:off x="1451579" y="833095"/>
            <a:ext cx="5842618" cy="238742"/>
          </a:xfrm>
        </p:spPr>
        <p:txBody>
          <a:bodyPr>
            <a:normAutofit fontScale="90000"/>
          </a:bodyPr>
          <a:lstStyle/>
          <a:p>
            <a:r>
              <a:rPr lang="en-US" dirty="0"/>
              <a:t>First Hawaiian Bank and SAP CONCUR</a:t>
            </a:r>
          </a:p>
        </p:txBody>
      </p:sp>
      <p:pic>
        <p:nvPicPr>
          <p:cNvPr id="1029" name="Picture 5">
            <a:extLst>
              <a:ext uri="{FF2B5EF4-FFF2-40B4-BE49-F238E27FC236}">
                <a16:creationId xmlns:a16="http://schemas.microsoft.com/office/drawing/2014/main" id="{C400BA16-164C-E14F-8937-6A0AFEBD07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877" y="4090238"/>
            <a:ext cx="2581344" cy="2581344"/>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F0F632F2-BE38-F943-80D8-D970CF352E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6824" y="4241334"/>
            <a:ext cx="4397274" cy="197304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160B594-BE1F-8642-89FD-9BAD2FDB2066}"/>
              </a:ext>
            </a:extLst>
          </p:cNvPr>
          <p:cNvSpPr>
            <a:spLocks noGrp="1"/>
          </p:cNvSpPr>
          <p:nvPr>
            <p:ph idx="1"/>
          </p:nvPr>
        </p:nvSpPr>
        <p:spPr/>
        <p:txBody>
          <a:bodyPr>
            <a:normAutofit/>
          </a:bodyPr>
          <a:lstStyle/>
          <a:p>
            <a:r>
              <a:rPr lang="en-US" dirty="0"/>
              <a:t>First Hawaiian Bank (FHB) won our recent </a:t>
            </a:r>
            <a:r>
              <a:rPr lang="en-US" dirty="0" err="1"/>
              <a:t>PCard</a:t>
            </a:r>
            <a:r>
              <a:rPr lang="en-US" dirty="0"/>
              <a:t> program Contract and have renewed their commitment to the University of Hawaii. The new Contract provides new opportunities and new program offerings.</a:t>
            </a:r>
          </a:p>
          <a:p>
            <a:r>
              <a:rPr lang="en-US" dirty="0"/>
              <a:t>Concur is an an industry leading expense management system that represents to program system of record and will be used for all procurement card document (PCDO) related activities.</a:t>
            </a:r>
            <a:br>
              <a:rPr lang="en-US" dirty="0"/>
            </a:br>
            <a:endParaRPr lang="en-US" dirty="0"/>
          </a:p>
        </p:txBody>
      </p:sp>
      <p:sp>
        <p:nvSpPr>
          <p:cNvPr id="5" name="TextBox 4">
            <a:extLst>
              <a:ext uri="{FF2B5EF4-FFF2-40B4-BE49-F238E27FC236}">
                <a16:creationId xmlns:a16="http://schemas.microsoft.com/office/drawing/2014/main" id="{83694F25-8C3F-714A-940E-5FDA41DBDB5F}"/>
              </a:ext>
            </a:extLst>
          </p:cNvPr>
          <p:cNvSpPr txBox="1"/>
          <p:nvPr/>
        </p:nvSpPr>
        <p:spPr>
          <a:xfrm>
            <a:off x="2761221" y="4732525"/>
            <a:ext cx="2834190" cy="923330"/>
          </a:xfrm>
          <a:prstGeom prst="rect">
            <a:avLst/>
          </a:prstGeom>
          <a:noFill/>
        </p:spPr>
        <p:txBody>
          <a:bodyPr wrap="square" rtlCol="0">
            <a:spAutoFit/>
          </a:bodyPr>
          <a:lstStyle/>
          <a:p>
            <a:r>
              <a:rPr lang="en-US" b="1" dirty="0" err="1"/>
              <a:t>Centresuite</a:t>
            </a:r>
            <a:r>
              <a:rPr lang="en-US" b="1" dirty="0"/>
              <a:t> =           Bank Statements and Authorizations</a:t>
            </a:r>
          </a:p>
        </p:txBody>
      </p:sp>
      <p:sp>
        <p:nvSpPr>
          <p:cNvPr id="6" name="TextBox 5">
            <a:extLst>
              <a:ext uri="{FF2B5EF4-FFF2-40B4-BE49-F238E27FC236}">
                <a16:creationId xmlns:a16="http://schemas.microsoft.com/office/drawing/2014/main" id="{82EB998B-5758-FD4C-B2A1-1522E9ABC78A}"/>
              </a:ext>
            </a:extLst>
          </p:cNvPr>
          <p:cNvSpPr txBox="1"/>
          <p:nvPr/>
        </p:nvSpPr>
        <p:spPr>
          <a:xfrm>
            <a:off x="8972550" y="4732525"/>
            <a:ext cx="3039573" cy="923330"/>
          </a:xfrm>
          <a:prstGeom prst="rect">
            <a:avLst/>
          </a:prstGeom>
          <a:noFill/>
        </p:spPr>
        <p:txBody>
          <a:bodyPr wrap="square" rtlCol="0">
            <a:spAutoFit/>
          </a:bodyPr>
          <a:lstStyle/>
          <a:p>
            <a:r>
              <a:rPr lang="en-US" b="1" dirty="0"/>
              <a:t>SAP Concur (Concur) = Receipts, Reconciliation and Approvals </a:t>
            </a:r>
            <a:endParaRPr lang="en-US" dirty="0"/>
          </a:p>
        </p:txBody>
      </p:sp>
    </p:spTree>
    <p:extLst>
      <p:ext uri="{BB962C8B-B14F-4D97-AF65-F5344CB8AC3E}">
        <p14:creationId xmlns:p14="http://schemas.microsoft.com/office/powerpoint/2010/main" val="4193091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DF6E1-3A5D-BE4A-B99B-A3C027D1CDEE}"/>
              </a:ext>
            </a:extLst>
          </p:cNvPr>
          <p:cNvSpPr>
            <a:spLocks noGrp="1"/>
          </p:cNvSpPr>
          <p:nvPr>
            <p:ph type="title"/>
          </p:nvPr>
        </p:nvSpPr>
        <p:spPr/>
        <p:txBody>
          <a:bodyPr>
            <a:normAutofit/>
          </a:bodyPr>
          <a:lstStyle/>
          <a:p>
            <a:r>
              <a:rPr lang="en-US" dirty="0"/>
              <a:t>Procurement Card Program</a:t>
            </a:r>
          </a:p>
        </p:txBody>
      </p:sp>
      <p:sp>
        <p:nvSpPr>
          <p:cNvPr id="3" name="Content Placeholder 2">
            <a:extLst>
              <a:ext uri="{FF2B5EF4-FFF2-40B4-BE49-F238E27FC236}">
                <a16:creationId xmlns:a16="http://schemas.microsoft.com/office/drawing/2014/main" id="{4BEDB52F-A4EB-F94A-AFBD-1D49558335AF}"/>
              </a:ext>
            </a:extLst>
          </p:cNvPr>
          <p:cNvSpPr>
            <a:spLocks noGrp="1"/>
          </p:cNvSpPr>
          <p:nvPr>
            <p:ph idx="1"/>
          </p:nvPr>
        </p:nvSpPr>
        <p:spPr/>
        <p:txBody>
          <a:bodyPr>
            <a:normAutofit fontScale="92500"/>
          </a:bodyPr>
          <a:lstStyle/>
          <a:p>
            <a:pPr fontAlgn="base"/>
            <a:r>
              <a:rPr lang="en-US" dirty="0"/>
              <a:t>Mission - To facilitate, administer and control the systemwide corporate credit card program in the purchasing and reconciliation of small dollar procurements and vendor transactions. </a:t>
            </a:r>
          </a:p>
          <a:p>
            <a:pPr fontAlgn="base"/>
            <a:r>
              <a:rPr lang="en-US" dirty="0"/>
              <a:t>Vision - To create a program that promotes and empowers the efficient and compliant purchase of small dollar goods and services by leveraging the technologies and economies of the University and its bank partner to innovate payment solutions in support of proper procurement.</a:t>
            </a:r>
          </a:p>
          <a:p>
            <a:pPr fontAlgn="base"/>
            <a:r>
              <a:rPr lang="en-US" dirty="0"/>
              <a:t>Objective - To provide direct support to departmental customers in the administration and oversight of their procurement card programs and to address and troubleshoot user concerns and program interactions.</a:t>
            </a:r>
          </a:p>
        </p:txBody>
      </p:sp>
    </p:spTree>
    <p:extLst>
      <p:ext uri="{BB962C8B-B14F-4D97-AF65-F5344CB8AC3E}">
        <p14:creationId xmlns:p14="http://schemas.microsoft.com/office/powerpoint/2010/main" val="1051239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86D7-0F69-C24D-9B4B-CF874DF3523C}"/>
              </a:ext>
            </a:extLst>
          </p:cNvPr>
          <p:cNvSpPr>
            <a:spLocks noGrp="1"/>
          </p:cNvSpPr>
          <p:nvPr>
            <p:ph type="title"/>
          </p:nvPr>
        </p:nvSpPr>
        <p:spPr/>
        <p:txBody>
          <a:bodyPr>
            <a:normAutofit/>
          </a:bodyPr>
          <a:lstStyle/>
          <a:p>
            <a:r>
              <a:rPr lang="en-US" dirty="0"/>
              <a:t>Program Commitments</a:t>
            </a:r>
          </a:p>
        </p:txBody>
      </p:sp>
      <p:sp>
        <p:nvSpPr>
          <p:cNvPr id="3" name="Content Placeholder 2">
            <a:extLst>
              <a:ext uri="{FF2B5EF4-FFF2-40B4-BE49-F238E27FC236}">
                <a16:creationId xmlns:a16="http://schemas.microsoft.com/office/drawing/2014/main" id="{5499E99C-A732-C242-AD79-2140261309FA}"/>
              </a:ext>
            </a:extLst>
          </p:cNvPr>
          <p:cNvSpPr>
            <a:spLocks noGrp="1"/>
          </p:cNvSpPr>
          <p:nvPr>
            <p:ph idx="1"/>
          </p:nvPr>
        </p:nvSpPr>
        <p:spPr/>
        <p:txBody>
          <a:bodyPr>
            <a:normAutofit fontScale="92500"/>
          </a:bodyPr>
          <a:lstStyle/>
          <a:p>
            <a:pPr marL="0" indent="0">
              <a:buNone/>
            </a:pPr>
            <a:r>
              <a:rPr lang="en-US" dirty="0"/>
              <a:t>The </a:t>
            </a:r>
            <a:r>
              <a:rPr lang="en-US" dirty="0" err="1"/>
              <a:t>PCard</a:t>
            </a:r>
            <a:r>
              <a:rPr lang="en-US" dirty="0"/>
              <a:t> Administration provides customer service to its Fiscal Administrators, Department Coordinators and newly defined Reconcilers in support of their department Cardholders who represent the direct users of our program.  The Administration believes that the best way to keep our customers happy is to keep you happy.  To achieve this the program intends to:</a:t>
            </a:r>
          </a:p>
          <a:p>
            <a:pPr fontAlgn="base"/>
            <a:r>
              <a:rPr lang="en-US" dirty="0"/>
              <a:t>Simplify the PCDO process.</a:t>
            </a:r>
          </a:p>
          <a:p>
            <a:pPr fontAlgn="base"/>
            <a:r>
              <a:rPr lang="en-US" dirty="0"/>
              <a:t>Train and support purchasing roles in the </a:t>
            </a:r>
            <a:r>
              <a:rPr lang="en-US" dirty="0" err="1"/>
              <a:t>PCard</a:t>
            </a:r>
            <a:r>
              <a:rPr lang="en-US" dirty="0"/>
              <a:t> program.</a:t>
            </a:r>
          </a:p>
          <a:p>
            <a:pPr fontAlgn="base"/>
            <a:r>
              <a:rPr lang="en-US" dirty="0"/>
              <a:t>Provide increased opportunities to purchase in the program.</a:t>
            </a:r>
          </a:p>
          <a:p>
            <a:pPr fontAlgn="base"/>
            <a:r>
              <a:rPr lang="en-US" dirty="0"/>
              <a:t>Provide technology,  administration and oversight in support of University </a:t>
            </a:r>
            <a:r>
              <a:rPr lang="en-US" dirty="0" err="1"/>
              <a:t>PCard</a:t>
            </a:r>
            <a:r>
              <a:rPr lang="en-US" dirty="0"/>
              <a:t> business.</a:t>
            </a:r>
          </a:p>
          <a:p>
            <a:endParaRPr lang="en-US" dirty="0"/>
          </a:p>
        </p:txBody>
      </p:sp>
    </p:spTree>
    <p:extLst>
      <p:ext uri="{BB962C8B-B14F-4D97-AF65-F5344CB8AC3E}">
        <p14:creationId xmlns:p14="http://schemas.microsoft.com/office/powerpoint/2010/main" val="965683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AA514-5C95-594B-B419-55A33478B9FB}"/>
              </a:ext>
            </a:extLst>
          </p:cNvPr>
          <p:cNvSpPr>
            <a:spLocks noGrp="1"/>
          </p:cNvSpPr>
          <p:nvPr>
            <p:ph type="title"/>
          </p:nvPr>
        </p:nvSpPr>
        <p:spPr/>
        <p:txBody>
          <a:bodyPr>
            <a:normAutofit/>
          </a:bodyPr>
          <a:lstStyle/>
          <a:p>
            <a:r>
              <a:rPr lang="en-US" dirty="0"/>
              <a:t>Procurement Card</a:t>
            </a:r>
          </a:p>
        </p:txBody>
      </p:sp>
      <p:sp>
        <p:nvSpPr>
          <p:cNvPr id="3" name="Content Placeholder 2">
            <a:extLst>
              <a:ext uri="{FF2B5EF4-FFF2-40B4-BE49-F238E27FC236}">
                <a16:creationId xmlns:a16="http://schemas.microsoft.com/office/drawing/2014/main" id="{813B4B4C-B2E8-2340-AF01-FC2F66F3E062}"/>
              </a:ext>
            </a:extLst>
          </p:cNvPr>
          <p:cNvSpPr>
            <a:spLocks noGrp="1"/>
          </p:cNvSpPr>
          <p:nvPr>
            <p:ph idx="1"/>
          </p:nvPr>
        </p:nvSpPr>
        <p:spPr>
          <a:xfrm>
            <a:off x="1282247" y="3064967"/>
            <a:ext cx="4508954" cy="2725601"/>
          </a:xfrm>
        </p:spPr>
        <p:txBody>
          <a:bodyPr>
            <a:normAutofit fontScale="70000" lnSpcReduction="20000"/>
          </a:bodyPr>
          <a:lstStyle/>
          <a:p>
            <a:pPr marL="0" indent="0">
              <a:buNone/>
            </a:pPr>
            <a:r>
              <a:rPr lang="en-US" b="1" dirty="0"/>
              <a:t>The Procurement Card is:</a:t>
            </a:r>
          </a:p>
          <a:p>
            <a:pPr fontAlgn="base"/>
            <a:r>
              <a:rPr lang="en-US" dirty="0"/>
              <a:t>The Preferred method of purchase for University goods and limited services under $2500.</a:t>
            </a:r>
          </a:p>
          <a:p>
            <a:pPr fontAlgn="base"/>
            <a:r>
              <a:rPr lang="en-US" dirty="0"/>
              <a:t>The easiest way to transact with vendors in support of University efforts.</a:t>
            </a:r>
          </a:p>
          <a:p>
            <a:pPr fontAlgn="base"/>
            <a:r>
              <a:rPr lang="en-US" dirty="0"/>
              <a:t>A privilege that should be treated as if it was your own credit card.</a:t>
            </a:r>
          </a:p>
          <a:p>
            <a:pPr fontAlgn="base"/>
            <a:r>
              <a:rPr lang="en-US" dirty="0"/>
              <a:t>Subject to procurement ethics and small purchase policy and procedures.</a:t>
            </a:r>
          </a:p>
        </p:txBody>
      </p:sp>
      <p:sp>
        <p:nvSpPr>
          <p:cNvPr id="4" name="Content Placeholder 2">
            <a:extLst>
              <a:ext uri="{FF2B5EF4-FFF2-40B4-BE49-F238E27FC236}">
                <a16:creationId xmlns:a16="http://schemas.microsoft.com/office/drawing/2014/main" id="{9F9A1658-D444-424D-A674-7731A3A0A6CB}"/>
              </a:ext>
            </a:extLst>
          </p:cNvPr>
          <p:cNvSpPr txBox="1">
            <a:spLocks/>
          </p:cNvSpPr>
          <p:nvPr/>
        </p:nvSpPr>
        <p:spPr>
          <a:xfrm>
            <a:off x="5936974" y="3064967"/>
            <a:ext cx="5769604" cy="2805255"/>
          </a:xfrm>
          <a:prstGeom prst="rect">
            <a:avLst/>
          </a:prstGeom>
        </p:spPr>
        <p:txBody>
          <a:bodyPr vert="horz" lIns="91440" tIns="45720" rIns="91440" bIns="45720" rtlCol="0" anchor="t">
            <a:normAutofit fontScale="700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n-US" b="1" dirty="0"/>
              <a:t>The Procurement Card is NOT:</a:t>
            </a:r>
          </a:p>
          <a:p>
            <a:pPr fontAlgn="base"/>
            <a:r>
              <a:rPr lang="en-US" dirty="0"/>
              <a:t>A personal card: The procurement card has a strict no personal purchase policy which results in violation. No reimbursements or cash advances.</a:t>
            </a:r>
          </a:p>
          <a:p>
            <a:pPr fontAlgn="base"/>
            <a:r>
              <a:rPr lang="en-US" dirty="0"/>
              <a:t>A payment card: Cardholders are responsible for all transactions and should not pay for anything they do not initiate or understand. “I just paid for it” is not acceptable.</a:t>
            </a:r>
          </a:p>
          <a:p>
            <a:pPr fontAlgn="base"/>
            <a:r>
              <a:rPr lang="en-US" dirty="0"/>
              <a:t>A travel card: Travel other than airfare and conference fees are not allowable on the Procurement Card without exception. </a:t>
            </a:r>
          </a:p>
          <a:p>
            <a:pPr fontAlgn="base"/>
            <a:r>
              <a:rPr lang="en-US" dirty="0"/>
              <a:t>Cardholders must repay any unauthorized or personal use purchases in a timely manner. </a:t>
            </a:r>
          </a:p>
        </p:txBody>
      </p:sp>
      <p:sp>
        <p:nvSpPr>
          <p:cNvPr id="5" name="TextBox 4">
            <a:extLst>
              <a:ext uri="{FF2B5EF4-FFF2-40B4-BE49-F238E27FC236}">
                <a16:creationId xmlns:a16="http://schemas.microsoft.com/office/drawing/2014/main" id="{51F19888-37CE-D644-8CB6-85B4B96AFD46}"/>
              </a:ext>
            </a:extLst>
          </p:cNvPr>
          <p:cNvSpPr txBox="1"/>
          <p:nvPr/>
        </p:nvSpPr>
        <p:spPr>
          <a:xfrm>
            <a:off x="1451579" y="1987826"/>
            <a:ext cx="9998299" cy="923330"/>
          </a:xfrm>
          <a:prstGeom prst="rect">
            <a:avLst/>
          </a:prstGeom>
          <a:noFill/>
        </p:spPr>
        <p:txBody>
          <a:bodyPr wrap="square" rtlCol="0">
            <a:spAutoFit/>
          </a:bodyPr>
          <a:lstStyle/>
          <a:p>
            <a:r>
              <a:rPr lang="en-US" dirty="0"/>
              <a:t>The Office of Procurement Management is excited to re-establish the University credit card program as the Procurement Card (</a:t>
            </a:r>
            <a:r>
              <a:rPr lang="en-US" dirty="0" err="1"/>
              <a:t>PCard</a:t>
            </a:r>
            <a:r>
              <a:rPr lang="en-US" dirty="0"/>
              <a:t>). This rebrand will bring new efficiencies for the proper purchase and procurement of small dollar goods and limited services.</a:t>
            </a:r>
          </a:p>
        </p:txBody>
      </p:sp>
    </p:spTree>
    <p:extLst>
      <p:ext uri="{BB962C8B-B14F-4D97-AF65-F5344CB8AC3E}">
        <p14:creationId xmlns:p14="http://schemas.microsoft.com/office/powerpoint/2010/main" val="671491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04222-EC08-EC45-ABB6-059D48779830}"/>
              </a:ext>
            </a:extLst>
          </p:cNvPr>
          <p:cNvSpPr>
            <a:spLocks noGrp="1"/>
          </p:cNvSpPr>
          <p:nvPr>
            <p:ph type="title"/>
          </p:nvPr>
        </p:nvSpPr>
        <p:spPr/>
        <p:txBody>
          <a:bodyPr>
            <a:normAutofit/>
          </a:bodyPr>
          <a:lstStyle/>
          <a:p>
            <a:r>
              <a:rPr lang="en-US" dirty="0"/>
              <a:t>Procurement Card Document (PCDO)</a:t>
            </a:r>
            <a:br>
              <a:rPr lang="en-US" dirty="0"/>
            </a:br>
            <a:endParaRPr lang="en-US" dirty="0"/>
          </a:p>
        </p:txBody>
      </p:sp>
      <p:graphicFrame>
        <p:nvGraphicFramePr>
          <p:cNvPr id="4" name="Table 3">
            <a:extLst>
              <a:ext uri="{FF2B5EF4-FFF2-40B4-BE49-F238E27FC236}">
                <a16:creationId xmlns:a16="http://schemas.microsoft.com/office/drawing/2014/main" id="{1E16677B-1E46-1342-ADCE-F9ADB5FB9DBB}"/>
              </a:ext>
            </a:extLst>
          </p:cNvPr>
          <p:cNvGraphicFramePr>
            <a:graphicFrameLocks noGrp="1"/>
          </p:cNvGraphicFramePr>
          <p:nvPr>
            <p:extLst>
              <p:ext uri="{D42A27DB-BD31-4B8C-83A1-F6EECF244321}">
                <p14:modId xmlns:p14="http://schemas.microsoft.com/office/powerpoint/2010/main" val="2177468226"/>
              </p:ext>
            </p:extLst>
          </p:nvPr>
        </p:nvGraphicFramePr>
        <p:xfrm>
          <a:off x="861391" y="1853755"/>
          <a:ext cx="10323446" cy="4308509"/>
        </p:xfrm>
        <a:graphic>
          <a:graphicData uri="http://schemas.openxmlformats.org/drawingml/2006/table">
            <a:tbl>
              <a:tblPr/>
              <a:tblGrid>
                <a:gridCol w="5161723">
                  <a:extLst>
                    <a:ext uri="{9D8B030D-6E8A-4147-A177-3AD203B41FA5}">
                      <a16:colId xmlns:a16="http://schemas.microsoft.com/office/drawing/2014/main" val="2334813775"/>
                    </a:ext>
                  </a:extLst>
                </a:gridCol>
                <a:gridCol w="5161723">
                  <a:extLst>
                    <a:ext uri="{9D8B030D-6E8A-4147-A177-3AD203B41FA5}">
                      <a16:colId xmlns:a16="http://schemas.microsoft.com/office/drawing/2014/main" val="3195937209"/>
                    </a:ext>
                  </a:extLst>
                </a:gridCol>
              </a:tblGrid>
              <a:tr h="503252">
                <a:tc>
                  <a:txBody>
                    <a:bodyPr/>
                    <a:lstStyle/>
                    <a:p>
                      <a:pPr rtl="0" fontAlgn="t">
                        <a:spcBef>
                          <a:spcPts val="0"/>
                        </a:spcBef>
                        <a:spcAft>
                          <a:spcPts val="0"/>
                        </a:spcAft>
                      </a:pPr>
                      <a:r>
                        <a:rPr lang="en-US" sz="2000" b="1" i="0" u="none" strike="noStrike" dirty="0">
                          <a:solidFill>
                            <a:schemeClr val="tx1"/>
                          </a:solidFill>
                          <a:effectLst/>
                          <a:latin typeface="Arial" panose="020B0604020202020204" pitchFamily="34" charset="0"/>
                        </a:rPr>
                        <a:t>Old PCDO</a:t>
                      </a:r>
                      <a:endParaRPr lang="en-US" sz="24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dirty="0">
                          <a:solidFill>
                            <a:schemeClr val="tx1"/>
                          </a:solidFill>
                          <a:effectLst/>
                          <a:latin typeface="Arial" panose="020B0604020202020204" pitchFamily="34" charset="0"/>
                        </a:rPr>
                        <a:t>New PCDO</a:t>
                      </a:r>
                      <a:endParaRPr lang="en-US" sz="24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922020954"/>
                  </a:ext>
                </a:extLst>
              </a:tr>
              <a:tr h="465341">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Unavailable until after the billing cycle (14th)</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Available as transactions feed to Concur (nightly feed)</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018744513"/>
                  </a:ext>
                </a:extLst>
              </a:tr>
              <a:tr h="711766">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Constantly looking to justify purchases you already made while trying to justify/make new purchases.</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Can attach receipts and enter transaction information in near real time with mobile capture technology and direct card feed.</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291507990"/>
                  </a:ext>
                </a:extLst>
              </a:tr>
              <a:tr h="958192">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Clunky and time consuming</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Industry leading platform that judges its efficiency on how little you need to spend in the system to finish your expenses and return to important University work.</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966367411"/>
                  </a:ext>
                </a:extLst>
              </a:tr>
              <a:tr h="958192">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Provided conflicts between approvers and department administration as the manual processes catch up with the electronic ones.</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Provides opportunities for collaboration and efficiency as processes are integrated into a more real time PCDO experience.</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4053879"/>
                  </a:ext>
                </a:extLst>
              </a:tr>
              <a:tr h="711766">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In KFS, requiring review and approval. Leads to complacency and delinquent PCDO (numerous moratoriums and violations)</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400" b="0" i="0" u="none" strike="noStrike" dirty="0">
                          <a:solidFill>
                            <a:schemeClr val="tx1"/>
                          </a:solidFill>
                          <a:effectLst/>
                          <a:latin typeface="Arial" panose="020B0604020202020204" pitchFamily="34" charset="0"/>
                        </a:rPr>
                        <a:t>Not in KFS, Cardholders build PCDO and submit for approval. Requires timeliness to get reports submitted and approved.</a:t>
                      </a:r>
                      <a:endParaRPr lang="en-US" sz="1800" dirty="0">
                        <a:solidFill>
                          <a:schemeClr val="tx1"/>
                        </a:solidFill>
                        <a:effectLst/>
                      </a:endParaRPr>
                    </a:p>
                  </a:txBody>
                  <a:tcPr marL="88001" marR="88001" marT="88001" marB="88001">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534770568"/>
                  </a:ext>
                </a:extLst>
              </a:tr>
            </a:tbl>
          </a:graphicData>
        </a:graphic>
      </p:graphicFrame>
      <p:sp>
        <p:nvSpPr>
          <p:cNvPr id="5" name="Rectangle 1">
            <a:extLst>
              <a:ext uri="{FF2B5EF4-FFF2-40B4-BE49-F238E27FC236}">
                <a16:creationId xmlns:a16="http://schemas.microsoft.com/office/drawing/2014/main" id="{5B60E919-8823-4A44-BB4F-3CB131B43F74}"/>
              </a:ext>
            </a:extLst>
          </p:cNvPr>
          <p:cNvSpPr>
            <a:spLocks noChangeArrowheads="1"/>
          </p:cNvSpPr>
          <p:nvPr/>
        </p:nvSpPr>
        <p:spPr bwMode="auto">
          <a:xfrm>
            <a:off x="1501775" y="20521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760176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F730-AEE2-574B-A036-50024BDE2062}"/>
              </a:ext>
            </a:extLst>
          </p:cNvPr>
          <p:cNvSpPr>
            <a:spLocks noGrp="1"/>
          </p:cNvSpPr>
          <p:nvPr>
            <p:ph type="title"/>
          </p:nvPr>
        </p:nvSpPr>
        <p:spPr>
          <a:xfrm>
            <a:off x="1451579" y="300935"/>
            <a:ext cx="9603275" cy="1049235"/>
          </a:xfrm>
        </p:spPr>
        <p:txBody>
          <a:bodyPr>
            <a:normAutofit fontScale="90000"/>
          </a:bodyPr>
          <a:lstStyle/>
          <a:p>
            <a:r>
              <a:rPr lang="en-US" dirty="0"/>
              <a:t>PCDO Workflow</a:t>
            </a:r>
            <a:br>
              <a:rPr lang="en-US" dirty="0"/>
            </a:br>
            <a:r>
              <a:rPr lang="en-US" sz="2000" dirty="0"/>
              <a:t>Spend less time looking back over notes about small dollar transactions and more time focusing on work.</a:t>
            </a:r>
            <a:endParaRPr lang="en-US" dirty="0"/>
          </a:p>
        </p:txBody>
      </p:sp>
      <p:graphicFrame>
        <p:nvGraphicFramePr>
          <p:cNvPr id="4" name="Table 3">
            <a:extLst>
              <a:ext uri="{FF2B5EF4-FFF2-40B4-BE49-F238E27FC236}">
                <a16:creationId xmlns:a16="http://schemas.microsoft.com/office/drawing/2014/main" id="{723161E7-5667-AA4B-829A-93592E2DF6DA}"/>
              </a:ext>
            </a:extLst>
          </p:cNvPr>
          <p:cNvGraphicFramePr>
            <a:graphicFrameLocks noGrp="1"/>
          </p:cNvGraphicFramePr>
          <p:nvPr>
            <p:extLst>
              <p:ext uri="{D42A27DB-BD31-4B8C-83A1-F6EECF244321}">
                <p14:modId xmlns:p14="http://schemas.microsoft.com/office/powerpoint/2010/main" val="3032412901"/>
              </p:ext>
            </p:extLst>
          </p:nvPr>
        </p:nvGraphicFramePr>
        <p:xfrm>
          <a:off x="1067266" y="1833496"/>
          <a:ext cx="4445638" cy="4797312"/>
        </p:xfrm>
        <a:graphic>
          <a:graphicData uri="http://schemas.openxmlformats.org/drawingml/2006/table">
            <a:tbl>
              <a:tblPr/>
              <a:tblGrid>
                <a:gridCol w="847773">
                  <a:extLst>
                    <a:ext uri="{9D8B030D-6E8A-4147-A177-3AD203B41FA5}">
                      <a16:colId xmlns:a16="http://schemas.microsoft.com/office/drawing/2014/main" val="226996893"/>
                    </a:ext>
                  </a:extLst>
                </a:gridCol>
                <a:gridCol w="3597865">
                  <a:extLst>
                    <a:ext uri="{9D8B030D-6E8A-4147-A177-3AD203B41FA5}">
                      <a16:colId xmlns:a16="http://schemas.microsoft.com/office/drawing/2014/main" val="2655915609"/>
                    </a:ext>
                  </a:extLst>
                </a:gridCol>
              </a:tblGrid>
              <a:tr h="32590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1</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dirty="0">
                          <a:solidFill>
                            <a:schemeClr val="tx1"/>
                          </a:solidFill>
                          <a:effectLst/>
                          <a:latin typeface="Arial" panose="020B0604020202020204" pitchFamily="34" charset="0"/>
                        </a:rPr>
                        <a:t>Make Purchase</a:t>
                      </a:r>
                      <a:endParaRPr lang="en-US" sz="1600" b="1" dirty="0">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880268900"/>
                  </a:ext>
                </a:extLst>
              </a:tr>
              <a:tr h="498076">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2</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Use app to capture receipt or scan and email to account.</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177404959"/>
                  </a:ext>
                </a:extLst>
              </a:tr>
              <a:tr h="498076">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3</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Add transaction to PCDO, complete information and verify receipt</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118577738"/>
                  </a:ext>
                </a:extLst>
              </a:tr>
              <a:tr h="498076">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4</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Repeat 1-3 for all transactions during a billing cycle, updating info as needed.</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421812339"/>
                  </a:ext>
                </a:extLst>
              </a:tr>
              <a:tr h="32590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5</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Review and submit PCDO</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218898617"/>
                  </a:ext>
                </a:extLst>
              </a:tr>
              <a:tr h="32590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6</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Reconciler (Content Review)</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728026780"/>
                  </a:ext>
                </a:extLst>
              </a:tr>
              <a:tr h="32590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7</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Account Supervisor Approval</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417641893"/>
                  </a:ext>
                </a:extLst>
              </a:tr>
              <a:tr h="32590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8</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Fiscal Administrator Approval</a:t>
                      </a:r>
                      <a:endParaRPr lang="en-US" sz="1600" b="1">
                        <a:solidFill>
                          <a:schemeClr val="tx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530691698"/>
                  </a:ext>
                </a:extLst>
              </a:tr>
              <a:tr h="325902">
                <a:tc>
                  <a:txBody>
                    <a:bodyPr/>
                    <a:lstStyle/>
                    <a:p>
                      <a:pPr rtl="0" fontAlgn="t">
                        <a:spcBef>
                          <a:spcPts val="0"/>
                        </a:spcBef>
                        <a:spcAft>
                          <a:spcPts val="0"/>
                        </a:spcAft>
                      </a:pPr>
                      <a:r>
                        <a:rPr lang="en-US" sz="1600" b="1" i="0" u="none" strike="noStrike">
                          <a:solidFill>
                            <a:schemeClr val="bg1"/>
                          </a:solidFill>
                          <a:effectLst/>
                          <a:latin typeface="Arial" panose="020B0604020202020204" pitchFamily="34" charset="0"/>
                        </a:rPr>
                        <a:t>9</a:t>
                      </a:r>
                      <a:endParaRPr lang="en-US" sz="1600" b="1">
                        <a:solidFill>
                          <a:schemeClr val="bg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dirty="0">
                          <a:solidFill>
                            <a:schemeClr val="bg1"/>
                          </a:solidFill>
                          <a:effectLst/>
                          <a:latin typeface="Arial" panose="020B0604020202020204" pitchFamily="34" charset="0"/>
                        </a:rPr>
                        <a:t>Post to KFS GL</a:t>
                      </a:r>
                      <a:endParaRPr lang="en-US" sz="1600" b="1" dirty="0">
                        <a:solidFill>
                          <a:schemeClr val="bg1"/>
                        </a:solidFill>
                        <a:effectLst/>
                      </a:endParaRPr>
                    </a:p>
                  </a:txBody>
                  <a:tcPr marL="76864" marR="76864" marT="76864" marB="76864">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532315066"/>
                  </a:ext>
                </a:extLst>
              </a:tr>
            </a:tbl>
          </a:graphicData>
        </a:graphic>
      </p:graphicFrame>
      <p:sp>
        <p:nvSpPr>
          <p:cNvPr id="5" name="Rectangle 1">
            <a:extLst>
              <a:ext uri="{FF2B5EF4-FFF2-40B4-BE49-F238E27FC236}">
                <a16:creationId xmlns:a16="http://schemas.microsoft.com/office/drawing/2014/main" id="{CD4638CE-B39A-7D4D-9209-3219F2AEC4B6}"/>
              </a:ext>
            </a:extLst>
          </p:cNvPr>
          <p:cNvSpPr>
            <a:spLocks noChangeArrowheads="1"/>
          </p:cNvSpPr>
          <p:nvPr/>
        </p:nvSpPr>
        <p:spPr bwMode="auto">
          <a:xfrm>
            <a:off x="1618836" y="260384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Table 5">
            <a:extLst>
              <a:ext uri="{FF2B5EF4-FFF2-40B4-BE49-F238E27FC236}">
                <a16:creationId xmlns:a16="http://schemas.microsoft.com/office/drawing/2014/main" id="{452E11C2-2CA5-BB4A-8B9E-40E18668E2C2}"/>
              </a:ext>
            </a:extLst>
          </p:cNvPr>
          <p:cNvGraphicFramePr>
            <a:graphicFrameLocks noGrp="1"/>
          </p:cNvGraphicFramePr>
          <p:nvPr>
            <p:extLst>
              <p:ext uri="{D42A27DB-BD31-4B8C-83A1-F6EECF244321}">
                <p14:modId xmlns:p14="http://schemas.microsoft.com/office/powerpoint/2010/main" val="1126854174"/>
              </p:ext>
            </p:extLst>
          </p:nvPr>
        </p:nvGraphicFramePr>
        <p:xfrm>
          <a:off x="5844208" y="1450283"/>
          <a:ext cx="6287692" cy="5170140"/>
        </p:xfrm>
        <a:graphic>
          <a:graphicData uri="http://schemas.openxmlformats.org/drawingml/2006/table">
            <a:tbl>
              <a:tblPr/>
              <a:tblGrid>
                <a:gridCol w="1079999">
                  <a:extLst>
                    <a:ext uri="{9D8B030D-6E8A-4147-A177-3AD203B41FA5}">
                      <a16:colId xmlns:a16="http://schemas.microsoft.com/office/drawing/2014/main" val="3807657999"/>
                    </a:ext>
                  </a:extLst>
                </a:gridCol>
                <a:gridCol w="5207693">
                  <a:extLst>
                    <a:ext uri="{9D8B030D-6E8A-4147-A177-3AD203B41FA5}">
                      <a16:colId xmlns:a16="http://schemas.microsoft.com/office/drawing/2014/main" val="1568407706"/>
                    </a:ext>
                  </a:extLst>
                </a:gridCol>
              </a:tblGrid>
              <a:tr h="38619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1</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Make purchase</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49214440"/>
                  </a:ext>
                </a:extLst>
              </a:tr>
              <a:tr h="590217">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2</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Manually maintain receipt and other documentation and information.</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697749643"/>
                  </a:ext>
                </a:extLst>
              </a:tr>
              <a:tr h="794244">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3</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dirty="0">
                          <a:solidFill>
                            <a:schemeClr val="tx1"/>
                          </a:solidFill>
                          <a:effectLst/>
                          <a:latin typeface="Arial" panose="020B0604020202020204" pitchFamily="34" charset="0"/>
                        </a:rPr>
                        <a:t>Repeat 1-2 for all transactions during a billing cycle, manually maintaining info updates</a:t>
                      </a:r>
                      <a:endParaRPr lang="en-US" sz="2800" b="1" dirty="0">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477199297"/>
                  </a:ext>
                </a:extLst>
              </a:tr>
              <a:tr h="590217">
                <a:tc>
                  <a:txBody>
                    <a:bodyPr/>
                    <a:lstStyle/>
                    <a:p>
                      <a:pPr rtl="0" fontAlgn="t">
                        <a:spcBef>
                          <a:spcPts val="0"/>
                        </a:spcBef>
                        <a:spcAft>
                          <a:spcPts val="0"/>
                        </a:spcAft>
                      </a:pPr>
                      <a:r>
                        <a:rPr lang="en-US" sz="1600" b="1" i="0" u="none" strike="noStrike" dirty="0">
                          <a:solidFill>
                            <a:schemeClr val="tx1"/>
                          </a:solidFill>
                          <a:effectLst/>
                          <a:latin typeface="Arial" panose="020B0604020202020204" pitchFamily="34" charset="0"/>
                        </a:rPr>
                        <a:t>4</a:t>
                      </a:r>
                      <a:endParaRPr lang="en-US" sz="2800" b="1" dirty="0">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dirty="0">
                          <a:solidFill>
                            <a:schemeClr val="tx1"/>
                          </a:solidFill>
                          <a:effectLst/>
                          <a:latin typeface="Arial" panose="020B0604020202020204" pitchFamily="34" charset="0"/>
                        </a:rPr>
                        <a:t>PCDO Appears in KFS after billing cycle ends in default account.</a:t>
                      </a:r>
                      <a:endParaRPr lang="en-US" sz="2800" b="1" dirty="0">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906100824"/>
                  </a:ext>
                </a:extLst>
              </a:tr>
              <a:tr h="590217">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5</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Attach receipts and remember all information from previous month.</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248471318"/>
                  </a:ext>
                </a:extLst>
              </a:tr>
              <a:tr h="590217">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6</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Review and change account information as needed and approve PCDO</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912129758"/>
                  </a:ext>
                </a:extLst>
              </a:tr>
              <a:tr h="38619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7</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Reallocator approval</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591112756"/>
                  </a:ext>
                </a:extLst>
              </a:tr>
              <a:tr h="38619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8</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Account Supervisor approval</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552843853"/>
                  </a:ext>
                </a:extLst>
              </a:tr>
              <a:tr h="386192">
                <a:tc>
                  <a:txBody>
                    <a:bodyPr/>
                    <a:lstStyle/>
                    <a:p>
                      <a:pPr rtl="0" fontAlgn="t">
                        <a:spcBef>
                          <a:spcPts val="0"/>
                        </a:spcBef>
                        <a:spcAft>
                          <a:spcPts val="0"/>
                        </a:spcAft>
                      </a:pPr>
                      <a:r>
                        <a:rPr lang="en-US" sz="1600" b="1" i="0" u="none" strike="noStrike">
                          <a:solidFill>
                            <a:schemeClr val="tx1"/>
                          </a:solidFill>
                          <a:effectLst/>
                          <a:latin typeface="Arial" panose="020B0604020202020204" pitchFamily="34" charset="0"/>
                        </a:rPr>
                        <a:t>9</a:t>
                      </a:r>
                      <a:endParaRPr lang="en-US" sz="2800" b="1">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dirty="0">
                          <a:solidFill>
                            <a:schemeClr val="tx1"/>
                          </a:solidFill>
                          <a:effectLst/>
                          <a:latin typeface="Arial" panose="020B0604020202020204" pitchFamily="34" charset="0"/>
                        </a:rPr>
                        <a:t>Fiscal Administrator approval</a:t>
                      </a:r>
                      <a:endParaRPr lang="en-US" sz="2800" b="1" dirty="0">
                        <a:solidFill>
                          <a:schemeClr val="tx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433702425"/>
                  </a:ext>
                </a:extLst>
              </a:tr>
              <a:tr h="386192">
                <a:tc>
                  <a:txBody>
                    <a:bodyPr/>
                    <a:lstStyle/>
                    <a:p>
                      <a:pPr rtl="0" fontAlgn="t">
                        <a:spcBef>
                          <a:spcPts val="0"/>
                        </a:spcBef>
                        <a:spcAft>
                          <a:spcPts val="0"/>
                        </a:spcAft>
                      </a:pPr>
                      <a:r>
                        <a:rPr lang="en-US" sz="1600" b="1" i="0" u="none" strike="noStrike">
                          <a:solidFill>
                            <a:schemeClr val="bg1"/>
                          </a:solidFill>
                          <a:effectLst/>
                          <a:latin typeface="Arial" panose="020B0604020202020204" pitchFamily="34" charset="0"/>
                        </a:rPr>
                        <a:t>10</a:t>
                      </a:r>
                      <a:endParaRPr lang="en-US" sz="2800" b="1">
                        <a:solidFill>
                          <a:schemeClr val="bg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1" i="0" u="none" strike="noStrike" dirty="0">
                          <a:solidFill>
                            <a:schemeClr val="bg1"/>
                          </a:solidFill>
                          <a:effectLst/>
                          <a:latin typeface="Arial" panose="020B0604020202020204" pitchFamily="34" charset="0"/>
                        </a:rPr>
                        <a:t>Post to appropriate KFS GL</a:t>
                      </a:r>
                      <a:endParaRPr lang="en-US" sz="2800" b="1" dirty="0">
                        <a:solidFill>
                          <a:schemeClr val="bg1"/>
                        </a:solidFill>
                        <a:effectLst/>
                      </a:endParaRPr>
                    </a:p>
                  </a:txBody>
                  <a:tcPr marL="61777" marR="61777" marT="61777" marB="6177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637148855"/>
                  </a:ext>
                </a:extLst>
              </a:tr>
            </a:tbl>
          </a:graphicData>
        </a:graphic>
      </p:graphicFrame>
      <p:sp>
        <p:nvSpPr>
          <p:cNvPr id="7" name="Rectangle 2">
            <a:extLst>
              <a:ext uri="{FF2B5EF4-FFF2-40B4-BE49-F238E27FC236}">
                <a16:creationId xmlns:a16="http://schemas.microsoft.com/office/drawing/2014/main" id="{B322F6C9-754A-AF4B-8FAD-2914F92FBFA2}"/>
              </a:ext>
            </a:extLst>
          </p:cNvPr>
          <p:cNvSpPr>
            <a:spLocks noChangeArrowheads="1"/>
          </p:cNvSpPr>
          <p:nvPr/>
        </p:nvSpPr>
        <p:spPr bwMode="auto">
          <a:xfrm>
            <a:off x="7739271" y="1476785"/>
            <a:ext cx="18119828" cy="674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939F716A-46D6-F343-8019-C1F36F12F018}"/>
              </a:ext>
            </a:extLst>
          </p:cNvPr>
          <p:cNvSpPr txBox="1"/>
          <p:nvPr/>
        </p:nvSpPr>
        <p:spPr>
          <a:xfrm>
            <a:off x="6096000" y="1069814"/>
            <a:ext cx="4445638" cy="646331"/>
          </a:xfrm>
          <a:prstGeom prst="rect">
            <a:avLst/>
          </a:prstGeom>
          <a:noFill/>
        </p:spPr>
        <p:txBody>
          <a:bodyPr wrap="square" rtlCol="0">
            <a:spAutoFit/>
          </a:bodyPr>
          <a:lstStyle/>
          <a:p>
            <a:r>
              <a:rPr lang="en-US" b="1" dirty="0"/>
              <a:t>OLD PCDO PROCESS						</a:t>
            </a:r>
          </a:p>
        </p:txBody>
      </p:sp>
      <p:sp>
        <p:nvSpPr>
          <p:cNvPr id="9" name="TextBox 8">
            <a:extLst>
              <a:ext uri="{FF2B5EF4-FFF2-40B4-BE49-F238E27FC236}">
                <a16:creationId xmlns:a16="http://schemas.microsoft.com/office/drawing/2014/main" id="{20B77DCE-60C9-BA44-ABB2-BA287694A67D}"/>
              </a:ext>
            </a:extLst>
          </p:cNvPr>
          <p:cNvSpPr txBox="1"/>
          <p:nvPr/>
        </p:nvSpPr>
        <p:spPr>
          <a:xfrm>
            <a:off x="1138816" y="1419157"/>
            <a:ext cx="4445638" cy="646331"/>
          </a:xfrm>
          <a:prstGeom prst="rect">
            <a:avLst/>
          </a:prstGeom>
          <a:noFill/>
        </p:spPr>
        <p:txBody>
          <a:bodyPr wrap="square" rtlCol="0">
            <a:spAutoFit/>
          </a:bodyPr>
          <a:lstStyle/>
          <a:p>
            <a:r>
              <a:rPr lang="en-US" b="1" dirty="0"/>
              <a:t>NEW PCDO PROCESS						</a:t>
            </a:r>
          </a:p>
        </p:txBody>
      </p:sp>
    </p:spTree>
    <p:extLst>
      <p:ext uri="{BB962C8B-B14F-4D97-AF65-F5344CB8AC3E}">
        <p14:creationId xmlns:p14="http://schemas.microsoft.com/office/powerpoint/2010/main" val="2873116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DDEFD232-4BAE-274E-868E-BC4825602B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3213"/>
            <a:ext cx="6833704" cy="4954811"/>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a:extLst>
              <a:ext uri="{FF2B5EF4-FFF2-40B4-BE49-F238E27FC236}">
                <a16:creationId xmlns:a16="http://schemas.microsoft.com/office/drawing/2014/main" id="{4094567D-2DE0-7E4E-BA31-02AB63B15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79969"/>
            <a:ext cx="6833704" cy="452431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76B400D-DB9B-9843-BE79-EB54BA6232B9}"/>
              </a:ext>
            </a:extLst>
          </p:cNvPr>
          <p:cNvSpPr>
            <a:spLocks noGrp="1"/>
          </p:cNvSpPr>
          <p:nvPr>
            <p:ph idx="1"/>
          </p:nvPr>
        </p:nvSpPr>
        <p:spPr>
          <a:xfrm>
            <a:off x="1451579" y="2002481"/>
            <a:ext cx="5254021" cy="3841729"/>
          </a:xfrm>
        </p:spPr>
        <p:txBody>
          <a:bodyPr>
            <a:normAutofit/>
          </a:bodyPr>
          <a:lstStyle/>
          <a:p>
            <a:pPr marL="0" indent="0">
              <a:buNone/>
            </a:pPr>
            <a:r>
              <a:rPr lang="en-US" b="1" dirty="0"/>
              <a:t>“How bad is the problem? How much do people forget? Research on the forgetting curve (Figure 1) shows that </a:t>
            </a:r>
            <a:r>
              <a:rPr lang="en-US" b="1" i="1" dirty="0"/>
              <a:t>within one hour</a:t>
            </a:r>
            <a:r>
              <a:rPr lang="en-US" b="1" dirty="0"/>
              <a:t>, people will have forgotten an average of 50 percent of the information you presented. Within 24 hours, they have forgotten an average of 70 percent of new information, and within a week, forgetting claims an average of 90 percent of it.”</a:t>
            </a:r>
            <a:endParaRPr lang="en-US" dirty="0"/>
          </a:p>
        </p:txBody>
      </p:sp>
      <p:sp>
        <p:nvSpPr>
          <p:cNvPr id="2" name="Title 1">
            <a:extLst>
              <a:ext uri="{FF2B5EF4-FFF2-40B4-BE49-F238E27FC236}">
                <a16:creationId xmlns:a16="http://schemas.microsoft.com/office/drawing/2014/main" id="{42730959-7DBC-5C45-BF37-3948385942D4}"/>
              </a:ext>
            </a:extLst>
          </p:cNvPr>
          <p:cNvSpPr>
            <a:spLocks noGrp="1"/>
          </p:cNvSpPr>
          <p:nvPr>
            <p:ph type="title"/>
          </p:nvPr>
        </p:nvSpPr>
        <p:spPr>
          <a:xfrm>
            <a:off x="1451579" y="658744"/>
            <a:ext cx="9603275" cy="1049235"/>
          </a:xfrm>
        </p:spPr>
        <p:txBody>
          <a:bodyPr>
            <a:normAutofit/>
          </a:bodyPr>
          <a:lstStyle/>
          <a:p>
            <a:r>
              <a:rPr lang="en-US" dirty="0"/>
              <a:t>Don’t Make Things Harder Than They Need To Be </a:t>
            </a:r>
          </a:p>
        </p:txBody>
      </p:sp>
      <p:sp>
        <p:nvSpPr>
          <p:cNvPr id="4" name="TextBox 3">
            <a:extLst>
              <a:ext uri="{FF2B5EF4-FFF2-40B4-BE49-F238E27FC236}">
                <a16:creationId xmlns:a16="http://schemas.microsoft.com/office/drawing/2014/main" id="{9E40192E-8D14-5948-AC20-B6CCA608984F}"/>
              </a:ext>
            </a:extLst>
          </p:cNvPr>
          <p:cNvSpPr txBox="1"/>
          <p:nvPr/>
        </p:nvSpPr>
        <p:spPr>
          <a:xfrm>
            <a:off x="6833705" y="1883209"/>
            <a:ext cx="5066748" cy="4524315"/>
          </a:xfrm>
          <a:prstGeom prst="rect">
            <a:avLst/>
          </a:prstGeom>
          <a:noFill/>
        </p:spPr>
        <p:txBody>
          <a:bodyPr wrap="square" rtlCol="0">
            <a:spAutoFit/>
          </a:bodyPr>
          <a:lstStyle/>
          <a:p>
            <a:pPr marL="285750" indent="-285750">
              <a:buFont typeface="Arial" panose="020B0604020202020204" pitchFamily="34" charset="0"/>
              <a:buChar char="•"/>
            </a:pPr>
            <a:r>
              <a:rPr lang="en-US" dirty="0"/>
              <a:t>Receipts can be put in Concur in real time.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Transactions feed nightly directly from MasterCard.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Mobile app auto matches receipts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Concur learns object codes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Save favorite allocations to save time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New dispute form can be directly attached to PCDO for processing.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Audit rules for notices and requirements</a:t>
            </a:r>
          </a:p>
          <a:p>
            <a:endParaRPr lang="en-US" dirty="0"/>
          </a:p>
        </p:txBody>
      </p:sp>
    </p:spTree>
    <p:extLst>
      <p:ext uri="{BB962C8B-B14F-4D97-AF65-F5344CB8AC3E}">
        <p14:creationId xmlns:p14="http://schemas.microsoft.com/office/powerpoint/2010/main" val="358854162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1326</TotalTime>
  <Words>2019</Words>
  <Application>Microsoft Office PowerPoint</Application>
  <PresentationFormat>Widescreen</PresentationFormat>
  <Paragraphs>183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Gill Sans MT</vt:lpstr>
      <vt:lpstr>Gallery</vt:lpstr>
      <vt:lpstr>PCARD PROGRAM RESET SAP CONCUR AND THE NEW PCDO</vt:lpstr>
      <vt:lpstr>Agenda</vt:lpstr>
      <vt:lpstr>First Hawaiian Bank and SAP CONCUR</vt:lpstr>
      <vt:lpstr>Procurement Card Program</vt:lpstr>
      <vt:lpstr>Program Commitments</vt:lpstr>
      <vt:lpstr>Procurement Card</vt:lpstr>
      <vt:lpstr>Procurement Card Document (PCDO) </vt:lpstr>
      <vt:lpstr>PCDO Workflow Spend less time looking back over notes about small dollar transactions and more time focusing on work.</vt:lpstr>
      <vt:lpstr>Don’t Make Things Harder Than They Need To Be </vt:lpstr>
      <vt:lpstr>www.concursolutions.com and  SAP Mobile App (OPTIONAL) </vt:lpstr>
      <vt:lpstr>Site Walkthrough and Considerations 15 Minute demonstration</vt:lpstr>
      <vt:lpstr>Documentation in Concur IT IS HIGHLY RECOMMENDED TO ATTACH DOCUMENTS TO THEIR CORRESPONDING TRANSACTIONS. WORK WITH YOUR DEPARTMENT FOR DOCUMENTATION SPECIFICS</vt:lpstr>
      <vt:lpstr>Documentation Requirements</vt:lpstr>
      <vt:lpstr>Program Expectations</vt:lpstr>
      <vt:lpstr>Timeline</vt:lpstr>
      <vt:lpstr>Thank you and citations</vt:lpstr>
      <vt:lpstr>Handouts and Training Materials </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PCARD PROGRAM RESET SAP CONCUR AND THE NEW PCDO</dc:title>
  <dc:creator>Jessica Richey</dc:creator>
  <cp:lastModifiedBy>Paul Utu</cp:lastModifiedBy>
  <cp:revision>22</cp:revision>
  <dcterms:created xsi:type="dcterms:W3CDTF">2021-06-01T08:35:20Z</dcterms:created>
  <dcterms:modified xsi:type="dcterms:W3CDTF">2021-06-10T02:32:22Z</dcterms:modified>
</cp:coreProperties>
</file>